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07" r:id="rId37"/>
    <p:sldId id="293" r:id="rId38"/>
    <p:sldId id="294" r:id="rId39"/>
    <p:sldId id="295" r:id="rId40"/>
    <p:sldId id="296" r:id="rId41"/>
    <p:sldId id="297" r:id="rId42"/>
    <p:sldId id="298" r:id="rId43"/>
    <p:sldId id="309" r:id="rId44"/>
    <p:sldId id="308" r:id="rId45"/>
    <p:sldId id="310" r:id="rId46"/>
    <p:sldId id="311" r:id="rId47"/>
    <p:sldId id="312" r:id="rId48"/>
    <p:sldId id="313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Layne" initials="KL" lastIdx="3" clrIdx="0">
    <p:extLst>
      <p:ext uri="{19B8F6BF-5375-455C-9EA6-DF929625EA0E}">
        <p15:presenceInfo xmlns:p15="http://schemas.microsoft.com/office/powerpoint/2012/main" userId="S-1-5-21-742075518-302394539-184960113-2968" providerId="AD"/>
      </p:ext>
    </p:extLst>
  </p:cmAuthor>
  <p:cmAuthor id="2" name="Darshit Sojitra" initials="DS" lastIdx="10" clrIdx="1">
    <p:extLst>
      <p:ext uri="{19B8F6BF-5375-455C-9EA6-DF929625EA0E}">
        <p15:presenceInfo xmlns:p15="http://schemas.microsoft.com/office/powerpoint/2012/main" userId="S-1-5-21-742075518-302394539-184960113-5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6T14:41:25.366" idx="1">
    <p:pos x="2625" y="1482"/>
    <p:text>India this is the wrong kit. I think we wanted to highlight the Iridium Extreme Grab &amp; Go... it woudl be nearly the same I think, except for the model of phone we specify. Just drawing your attention to this. Let's be sure to change the model and include the correct image.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15T16:25:21.232" idx="7">
    <p:pos x="10" y="10"/>
    <p:text>Update the imagery with SOS related image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15T16:27:02.415" idx="9">
    <p:pos x="10" y="10"/>
    <p:text>A good image of all 4 together or a combe shot of SE+ and Explorer+ should work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58811-17BE-43BB-BA25-0AA32A2CF950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8DE4B-7D15-4A8B-9D09-7828B1607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5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CA-373A-4247-A4DF-9F94244C3D93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84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CA-373A-4247-A4DF-9F94244C3D93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17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CA-373A-4247-A4DF-9F94244C3D93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520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CA-373A-4247-A4DF-9F94244C3D93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633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F7CA-373A-4247-A4DF-9F94244C3D93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4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6500" y="4485612"/>
            <a:ext cx="9144000" cy="535276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title here</a:t>
            </a:r>
          </a:p>
          <a:p>
            <a:r>
              <a:rPr lang="en-US" dirty="0"/>
              <a:t> 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5178685"/>
            <a:ext cx="9144000" cy="590348"/>
          </a:xfrm>
        </p:spPr>
        <p:txBody>
          <a:bodyPr>
            <a:normAutofit/>
          </a:bodyPr>
          <a:lstStyle>
            <a:lvl1pPr marL="0" indent="0" algn="r">
              <a:buNone/>
              <a:defRPr sz="2400" b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March 2016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8" y="382678"/>
            <a:ext cx="2299256" cy="5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6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9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14624" y="365126"/>
            <a:ext cx="8639175" cy="520700"/>
          </a:xfrm>
        </p:spPr>
        <p:txBody>
          <a:bodyPr>
            <a:normAutofit/>
          </a:bodyPr>
          <a:lstStyle>
            <a:lvl1pPr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93572" y="365125"/>
            <a:ext cx="0" cy="5207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10423525" cy="47259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82F4C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rgbClr val="082F4C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rgbClr val="082F4C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082F4C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082F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" y="308112"/>
            <a:ext cx="2299256" cy="5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2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9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14624" y="365126"/>
            <a:ext cx="8639175" cy="520700"/>
          </a:xfrm>
        </p:spPr>
        <p:txBody>
          <a:bodyPr>
            <a:normAutofit/>
          </a:bodyPr>
          <a:lstStyle>
            <a:lvl1pPr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93572" y="365125"/>
            <a:ext cx="0" cy="5207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922338" y="1585913"/>
            <a:ext cx="10431462" cy="503396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82F4C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8" y="324082"/>
            <a:ext cx="2299256" cy="5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5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9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14624" y="365126"/>
            <a:ext cx="8639175" cy="520700"/>
          </a:xfrm>
        </p:spPr>
        <p:txBody>
          <a:bodyPr>
            <a:normAutofit/>
          </a:bodyPr>
          <a:lstStyle>
            <a:lvl1pPr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93572" y="365125"/>
            <a:ext cx="0" cy="5207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3828" y="1555750"/>
            <a:ext cx="3713896" cy="483695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82F4C"/>
                </a:solidFill>
              </a:defRPr>
            </a:lvl1pPr>
            <a:lvl2pPr>
              <a:defRPr sz="2000">
                <a:solidFill>
                  <a:srgbClr val="082F4C"/>
                </a:solidFill>
              </a:defRPr>
            </a:lvl2pPr>
            <a:lvl3pPr>
              <a:defRPr sz="1800">
                <a:solidFill>
                  <a:srgbClr val="082F4C"/>
                </a:solidFill>
              </a:defRPr>
            </a:lvl3pPr>
            <a:lvl4pPr>
              <a:defRPr sz="1600">
                <a:solidFill>
                  <a:srgbClr val="082F4C"/>
                </a:solidFill>
              </a:defRPr>
            </a:lvl4pPr>
            <a:lvl5pPr>
              <a:defRPr sz="1600">
                <a:solidFill>
                  <a:srgbClr val="082F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48188" y="1555750"/>
            <a:ext cx="6805612" cy="483711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82F4C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8" y="314439"/>
            <a:ext cx="2299256" cy="5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45F6-2E0F-4B78-AD13-E00082D69E64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EFC2-C770-46F9-B2D0-FBC0B5E29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246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Roadpost Satellite Communications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76500" y="5178685"/>
            <a:ext cx="9144000" cy="576163"/>
          </a:xfrm>
        </p:spPr>
        <p:txBody>
          <a:bodyPr/>
          <a:lstStyle/>
          <a:p>
            <a:r>
              <a:rPr lang="en-CA"/>
              <a:t>Business Solutions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872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Push-to-talk (PTT)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Secure Communications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Encryption using AES-256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Devices assigned keys to control provisioning of </a:t>
            </a:r>
            <a:r>
              <a:rPr lang="en-US" dirty="0" err="1"/>
              <a:t>talkgroups</a:t>
            </a:r>
            <a:r>
              <a:rPr lang="en-US" dirty="0"/>
              <a:t> and other attributes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Talkgroups</a:t>
            </a:r>
            <a:r>
              <a:rPr lang="en-US" dirty="0"/>
              <a:t> assigned keys to ensure that each </a:t>
            </a:r>
            <a:r>
              <a:rPr lang="en-US" dirty="0" err="1"/>
              <a:t>talkgroup</a:t>
            </a:r>
            <a:r>
              <a:rPr lang="en-US" dirty="0"/>
              <a:t> is a closed user group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79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Push-to-talk (PTT)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dirty="0"/>
              <a:t>Centralized Controls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All service coordination is performed using a single interface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End user organizations may control their own service and device parameters 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 err="1"/>
              <a:t>Talkgroup</a:t>
            </a:r>
            <a:r>
              <a:rPr lang="en-CA" dirty="0"/>
              <a:t> areas can be changed in seconds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Device membership changes effective within seconds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Device Controls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dirty="0"/>
              <a:t>Devices may be disabled, network suspended or billing suspended within seconds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Simple Geographic Interface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dirty="0"/>
              <a:t>Google maps utilized in geo displays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dirty="0"/>
              <a:t>Easy drag-and-drop controls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577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Push-to-talk (PTT)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err="1"/>
              <a:t>Talkgroups</a:t>
            </a:r>
            <a:endParaRPr lang="en-CA" dirty="0"/>
          </a:p>
          <a:p>
            <a:pPr marL="742950" lvl="1" indent="-285750"/>
            <a:r>
              <a:rPr lang="en-CA" dirty="0"/>
              <a:t>Talker and </a:t>
            </a:r>
            <a:r>
              <a:rPr lang="en-CA" dirty="0" err="1"/>
              <a:t>talkgroup</a:t>
            </a:r>
            <a:r>
              <a:rPr lang="en-CA" dirty="0"/>
              <a:t> names are assigned within the Command Center</a:t>
            </a:r>
          </a:p>
          <a:p>
            <a:pPr marL="742950" lvl="1" indent="-285750"/>
            <a:r>
              <a:rPr lang="en-CA" dirty="0"/>
              <a:t>Each device may be a member of up to 15 </a:t>
            </a:r>
            <a:r>
              <a:rPr lang="en-CA" dirty="0" err="1"/>
              <a:t>talkgroups</a:t>
            </a:r>
            <a:endParaRPr lang="en-CA" dirty="0"/>
          </a:p>
          <a:p>
            <a:pPr marL="742950" lvl="1" indent="-285750"/>
            <a:r>
              <a:rPr lang="en-US" dirty="0"/>
              <a:t>Each device is informed of activities on all </a:t>
            </a:r>
            <a:r>
              <a:rPr lang="en-US" dirty="0" err="1"/>
              <a:t>talkgroups</a:t>
            </a:r>
            <a:r>
              <a:rPr lang="en-US" dirty="0"/>
              <a:t> to which it is a member</a:t>
            </a:r>
            <a:endParaRPr lang="en-CA" dirty="0"/>
          </a:p>
          <a:p>
            <a:pPr>
              <a:spcBef>
                <a:spcPts val="1200"/>
              </a:spcBef>
            </a:pPr>
            <a:r>
              <a:rPr lang="en-CA" dirty="0"/>
              <a:t>Priority </a:t>
            </a:r>
            <a:r>
              <a:rPr lang="en-CA" dirty="0" err="1"/>
              <a:t>Talkgroup</a:t>
            </a:r>
            <a:endParaRPr lang="en-CA" dirty="0"/>
          </a:p>
          <a:p>
            <a:pPr marL="742950" lvl="1" indent="-285750"/>
            <a:r>
              <a:rPr lang="en-CA" dirty="0"/>
              <a:t>Each device may be assigned a priority </a:t>
            </a:r>
            <a:r>
              <a:rPr lang="en-CA" dirty="0" err="1"/>
              <a:t>talkgroup</a:t>
            </a:r>
            <a:r>
              <a:rPr lang="en-CA" dirty="0"/>
              <a:t> that pre-empts all other traffic when active</a:t>
            </a:r>
          </a:p>
          <a:p>
            <a:pPr>
              <a:spcBef>
                <a:spcPts val="1200"/>
              </a:spcBef>
            </a:pPr>
            <a:r>
              <a:rPr lang="en-CA" dirty="0"/>
              <a:t>Global Provisioning</a:t>
            </a:r>
          </a:p>
          <a:p>
            <a:pPr marL="742950" lvl="1" indent="-285750"/>
            <a:r>
              <a:rPr lang="en-US" dirty="0"/>
              <a:t>Device provisioning updates are applied anywhere on the planet regardless of </a:t>
            </a:r>
            <a:r>
              <a:rPr lang="en-US" dirty="0" err="1"/>
              <a:t>talkgroup</a:t>
            </a:r>
            <a:r>
              <a:rPr lang="en-US" dirty="0"/>
              <a:t> areas</a:t>
            </a:r>
          </a:p>
        </p:txBody>
      </p:sp>
    </p:spTree>
    <p:extLst>
      <p:ext uri="{BB962C8B-B14F-4D97-AF65-F5344CB8AC3E}">
        <p14:creationId xmlns:p14="http://schemas.microsoft.com/office/powerpoint/2010/main" val="241716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Push-to-talk (PTT)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PTT Command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Easily manage </a:t>
            </a:r>
            <a:r>
              <a:rPr lang="en-CA" sz="2000" b="0" dirty="0" err="1"/>
              <a:t>talkgroups</a:t>
            </a:r>
            <a:r>
              <a:rPr lang="en-CA" sz="2000" b="0" dirty="0"/>
              <a:t> and devices with a drag-and-drop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Name </a:t>
            </a:r>
            <a:r>
              <a:rPr lang="en-CA" sz="2000" b="0" dirty="0" err="1"/>
              <a:t>talkgroups</a:t>
            </a:r>
            <a:r>
              <a:rPr lang="en-CA" sz="2000" b="0" dirty="0"/>
              <a:t> and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Define geographic location for each </a:t>
            </a:r>
            <a:r>
              <a:rPr lang="en-CA" sz="2000" b="0" dirty="0" err="1"/>
              <a:t>talkgroup</a:t>
            </a:r>
            <a:r>
              <a:rPr lang="en-CA" sz="2000" b="0" dirty="0"/>
              <a:t> as a circle, square or rectangle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Drag and drop devices into </a:t>
            </a:r>
            <a:r>
              <a:rPr lang="en-CA" sz="2000" b="0" dirty="0" err="1"/>
              <a:t>talkgroups</a:t>
            </a:r>
            <a:r>
              <a:rPr lang="en-CA" sz="2000" b="0" dirty="0"/>
              <a:t> (15 max./device)</a:t>
            </a:r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3" y="3972695"/>
            <a:ext cx="7668344" cy="27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3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Push-to-talk (PTT)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Dual-mode device supports both the current capabilities (Voice, CSD, SMS, SBD, LBS) and PTT</a:t>
            </a:r>
          </a:p>
          <a:p>
            <a:pPr marL="742950" lvl="1" indent="-285750"/>
            <a:r>
              <a:rPr lang="en-US" dirty="0"/>
              <a:t>High quality speaker </a:t>
            </a:r>
          </a:p>
          <a:p>
            <a:pPr marL="742950" lvl="1" indent="-285750"/>
            <a:r>
              <a:rPr lang="en-US" dirty="0"/>
              <a:t>Dedicated PTT button</a:t>
            </a:r>
          </a:p>
          <a:p>
            <a:pPr marL="742950" lvl="1" indent="-285750"/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SIM-based Telephony / IMEI based Push To Talk (PTT)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dirty="0"/>
              <a:t>Transition from phone to PTT in 10 seconds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dirty="0"/>
              <a:t>Transition from PTT to phone in 20 seconds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dirty="0"/>
              <a:t>In PTT mode, user provided with 40 second talk spurt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dirty="0"/>
              <a:t>Phone calls received in PTT mode automatically go to voicemail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dirty="0"/>
              <a:t>In phone mode, there is no indication of PTT activity</a:t>
            </a:r>
          </a:p>
        </p:txBody>
      </p:sp>
    </p:spTree>
    <p:extLst>
      <p:ext uri="{BB962C8B-B14F-4D97-AF65-F5344CB8AC3E}">
        <p14:creationId xmlns:p14="http://schemas.microsoft.com/office/powerpoint/2010/main" val="259511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Push-to-talk (PTT)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Modes</a:t>
            </a:r>
          </a:p>
          <a:p>
            <a:r>
              <a:rPr lang="en-US" sz="2600" dirty="0"/>
              <a:t>Home Mode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Device looks for communication on a specific </a:t>
            </a:r>
            <a:r>
              <a:rPr lang="en-US" sz="2200" b="0" dirty="0" err="1"/>
              <a:t>talkgroup</a:t>
            </a:r>
            <a:r>
              <a:rPr lang="en-US" sz="2200" b="0" dirty="0"/>
              <a:t> and participates in any sessions that are started on that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User selects Home </a:t>
            </a:r>
            <a:r>
              <a:rPr lang="en-US" sz="2200" b="0" dirty="0" err="1"/>
              <a:t>talkgroup</a:t>
            </a:r>
            <a:r>
              <a:rPr lang="en-US" sz="2200" b="0" dirty="0"/>
              <a:t> from the list of </a:t>
            </a:r>
            <a:r>
              <a:rPr lang="en-US" sz="2200" b="0" dirty="0" err="1"/>
              <a:t>talkgroups</a:t>
            </a:r>
            <a:r>
              <a:rPr lang="en-US" sz="2200" b="0" dirty="0"/>
              <a:t> they are provisioned for and can change the Home </a:t>
            </a:r>
            <a:r>
              <a:rPr lang="en-US" sz="2200" b="0" dirty="0" err="1"/>
              <a:t>talkgroup</a:t>
            </a:r>
            <a:r>
              <a:rPr lang="en-US" sz="2200" b="0" dirty="0"/>
              <a:t> as often as they wish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User may switch to Scan mode to listen for active </a:t>
            </a:r>
            <a:r>
              <a:rPr lang="en-US" sz="2200" b="0" dirty="0" err="1"/>
              <a:t>talkgroups</a:t>
            </a:r>
            <a:r>
              <a:rPr lang="en-US" sz="2200" b="0" dirty="0"/>
              <a:t>, and switch from Scan to Home mode when the desired </a:t>
            </a:r>
            <a:r>
              <a:rPr lang="en-US" sz="2200" b="0" dirty="0" err="1"/>
              <a:t>talkgroup</a:t>
            </a:r>
            <a:r>
              <a:rPr lang="en-US" sz="2200" b="0" dirty="0"/>
              <a:t> is being played</a:t>
            </a:r>
          </a:p>
          <a:p>
            <a:r>
              <a:rPr lang="en-US" sz="2600" dirty="0"/>
              <a:t>Scan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Device looks for activity on any of the </a:t>
            </a:r>
            <a:r>
              <a:rPr lang="en-US" sz="2200" b="0" dirty="0" err="1"/>
              <a:t>talkgroups</a:t>
            </a:r>
            <a:r>
              <a:rPr lang="en-US" sz="2200" b="0" dirty="0"/>
              <a:t> for which the device is provisioned and plays audio for a few seconds for each </a:t>
            </a:r>
            <a:r>
              <a:rPr lang="en-US" sz="2200" b="0" dirty="0" err="1"/>
              <a:t>talkgroup</a:t>
            </a:r>
            <a:r>
              <a:rPr lang="en-US" sz="2200" b="0" dirty="0"/>
              <a:t> in succession.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Can be configured to play 5- 10- or 15-second samples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A tone sounds when the </a:t>
            </a:r>
            <a:r>
              <a:rPr lang="en-US" sz="2200" b="0" dirty="0" err="1"/>
              <a:t>talkgroup</a:t>
            </a:r>
            <a:r>
              <a:rPr lang="en-US" sz="2200" b="0" dirty="0"/>
              <a:t> being listened to changes</a:t>
            </a:r>
            <a:endParaRPr lang="en-CA" sz="2200" b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32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35" y="1196752"/>
            <a:ext cx="6410765" cy="56612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GO!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4992491" cy="4725988"/>
          </a:xfrm>
        </p:spPr>
        <p:txBody>
          <a:bodyPr/>
          <a:lstStyle/>
          <a:p>
            <a:r>
              <a:rPr lang="en-CA" dirty="0"/>
              <a:t>Wi-Fi hotspot for up to five smartphone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Jet water resistant, shock resistant and dust 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Works with the Iridium GO! app and Mail and Web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No roaming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GPS 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Programmable SOS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Online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3rd party apps available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5829" y="5386787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Global Voice, Text Messaging and Data Access for Up to Five (5) Users.  Just Flip the Antenna and GO!</a:t>
            </a:r>
          </a:p>
        </p:txBody>
      </p:sp>
    </p:spTree>
    <p:extLst>
      <p:ext uri="{BB962C8B-B14F-4D97-AF65-F5344CB8AC3E}">
        <p14:creationId xmlns:p14="http://schemas.microsoft.com/office/powerpoint/2010/main" val="74611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GO!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092155791"/>
              </p:ext>
            </p:extLst>
          </p:nvPr>
        </p:nvGraphicFramePr>
        <p:xfrm>
          <a:off x="1586038" y="1593861"/>
          <a:ext cx="4968512" cy="47511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8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208">
                <a:tc>
                  <a:txBody>
                    <a:bodyPr/>
                    <a:lstStyle/>
                    <a:p>
                      <a:r>
                        <a:rPr lang="en-CA" sz="1600" dirty="0"/>
                        <a:t>Size 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81.7 X 119.81 X 33.44 mm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12">
                <a:tc>
                  <a:txBody>
                    <a:bodyPr/>
                    <a:lstStyle/>
                    <a:p>
                      <a:r>
                        <a:rPr lang="en-CA" sz="1600" dirty="0"/>
                        <a:t>Weight w/ battery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305</a:t>
                      </a:r>
                      <a:r>
                        <a:rPr lang="en-CA" sz="1600" baseline="0" dirty="0"/>
                        <a:t> </a:t>
                      </a:r>
                      <a:r>
                        <a:rPr lang="en-CA" sz="1600" dirty="0"/>
                        <a:t>g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aseline="0" dirty="0"/>
                        <a:t>Temp. Ranges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-10C to +50C (Operational)</a:t>
                      </a:r>
                      <a:br>
                        <a:rPr lang="en-CA" sz="1600" baseline="0" dirty="0"/>
                      </a:br>
                      <a:r>
                        <a:rPr lang="en-CA" sz="1600" baseline="0" dirty="0"/>
                        <a:t>-20C to +60C (Storage) 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551">
                <a:tc>
                  <a:txBody>
                    <a:bodyPr/>
                    <a:lstStyle/>
                    <a:p>
                      <a:r>
                        <a:rPr lang="en-CA" sz="1600" dirty="0"/>
                        <a:t>Wi-Fi Frequency &amp; Range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aseline="0" dirty="0"/>
                        <a:t>up to 30.5 meters</a:t>
                      </a:r>
                      <a:br>
                        <a:rPr lang="en-CA" sz="1600" baseline="0" dirty="0"/>
                      </a:br>
                      <a:r>
                        <a:rPr lang="en-CA" sz="1600" baseline="0" dirty="0"/>
                        <a:t>(</a:t>
                      </a:r>
                      <a:r>
                        <a:rPr lang="en-CA" sz="1600" dirty="0"/>
                        <a:t>2.4 </a:t>
                      </a:r>
                      <a:r>
                        <a:rPr lang="en-CA" sz="1600" dirty="0" err="1"/>
                        <a:t>Ghz</a:t>
                      </a:r>
                      <a:r>
                        <a:rPr lang="en-CA" sz="1600" baseline="0" dirty="0"/>
                        <a:t> b, g, n)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12">
                <a:tc>
                  <a:txBody>
                    <a:bodyPr/>
                    <a:lstStyle/>
                    <a:p>
                      <a:r>
                        <a:rPr lang="en-CA" sz="1600" dirty="0"/>
                        <a:t># of Users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Up to 5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664">
                <a:tc>
                  <a:txBody>
                    <a:bodyPr/>
                    <a:lstStyle/>
                    <a:p>
                      <a:r>
                        <a:rPr lang="en-CA" sz="1600" dirty="0"/>
                        <a:t>Battery Life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aseline="0" dirty="0"/>
                        <a:t>up to 5.5 hrs talk time / up to 15.5 standby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208">
                <a:tc>
                  <a:txBody>
                    <a:bodyPr/>
                    <a:lstStyle/>
                    <a:p>
                      <a:r>
                        <a:rPr lang="en-CA" sz="1600" dirty="0"/>
                        <a:t>Battery Charge Time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aseline="0" dirty="0"/>
                        <a:t>4 hours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208">
                <a:tc>
                  <a:txBody>
                    <a:bodyPr/>
                    <a:lstStyle/>
                    <a:p>
                      <a:r>
                        <a:rPr lang="en-CA" sz="1600" dirty="0"/>
                        <a:t>Interface Connectors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SIM, micro USB, External</a:t>
                      </a:r>
                      <a:r>
                        <a:rPr lang="en-CA" sz="1600" baseline="0" dirty="0"/>
                        <a:t> Antenna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/>
                        <a:t>External</a:t>
                      </a:r>
                      <a:r>
                        <a:rPr lang="en-CA" sz="1600" baseline="0" dirty="0"/>
                        <a:t> </a:t>
                      </a:r>
                      <a:r>
                        <a:rPr lang="en-CA" sz="1600" dirty="0"/>
                        <a:t> Antenna Adapter</a:t>
                      </a:r>
                      <a:endParaRPr lang="en-CA" sz="16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TS-9 (TS-9 to TNC adapter available)</a:t>
                      </a:r>
                      <a:endParaRPr lang="en-CA" sz="16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0" y="1979307"/>
            <a:ext cx="4944682" cy="414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www.globalstar.com/sat-fi/images/pricing_satf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87" y="1452370"/>
            <a:ext cx="1224136" cy="7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49" y="1337194"/>
            <a:ext cx="1195252" cy="10019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Compare Wi-Fi Hotspot Devices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863076238"/>
              </p:ext>
            </p:extLst>
          </p:nvPr>
        </p:nvGraphicFramePr>
        <p:xfrm>
          <a:off x="550930" y="2339096"/>
          <a:ext cx="10802869" cy="395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4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4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1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kern="1200" dirty="0">
                          <a:effectLst/>
                        </a:rPr>
                        <a:t>Network &amp; Coverage</a:t>
                      </a:r>
                      <a:endParaRPr lang="en-CA" sz="1400" b="1" kern="12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effectLst/>
                        </a:rPr>
                        <a:t>Iridium GO!</a:t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>100%</a:t>
                      </a:r>
                      <a:r>
                        <a:rPr lang="en-CA" sz="1400" baseline="0" dirty="0">
                          <a:effectLst/>
                        </a:rPr>
                        <a:t> global, no gaps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err="1"/>
                        <a:t>Globalstar</a:t>
                      </a:r>
                      <a:r>
                        <a:rPr lang="en-CA" sz="1400" dirty="0"/>
                        <a:t> Sat-Fi</a:t>
                      </a:r>
                      <a:br>
                        <a:rPr lang="en-CA" sz="1400" dirty="0"/>
                      </a:br>
                      <a:r>
                        <a:rPr lang="en-CA" sz="1400" dirty="0"/>
                        <a:t>US</a:t>
                      </a:r>
                      <a:r>
                        <a:rPr lang="en-CA" sz="1400" baseline="0" dirty="0"/>
                        <a:t> and Southern Canada</a:t>
                      </a:r>
                      <a:endParaRPr lang="en-CA" sz="1400" dirty="0">
                        <a:solidFill>
                          <a:srgbClr val="07365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Setup/Installation</a:t>
                      </a:r>
                      <a:endParaRPr lang="en-CA" sz="1400" b="1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400" dirty="0">
                          <a:effectLst/>
                        </a:rPr>
                        <a:t>Easy,</a:t>
                      </a:r>
                      <a:r>
                        <a:rPr lang="en-CA" sz="1400" baseline="0" dirty="0">
                          <a:effectLst/>
                        </a:rPr>
                        <a:t> under 30 seconds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400" dirty="0">
                          <a:effectLst/>
                        </a:rPr>
                        <a:t>Manufacturer recommends professional installation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kern="1200" dirty="0">
                          <a:effectLst/>
                        </a:rPr>
                        <a:t>Applications</a:t>
                      </a:r>
                      <a:endParaRPr lang="en-CA" sz="1400" b="1" kern="12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kern="1200" dirty="0">
                          <a:effectLst/>
                        </a:rPr>
                        <a:t>Voice calls,</a:t>
                      </a:r>
                      <a:r>
                        <a:rPr lang="en-CA" sz="1400" kern="1200" baseline="0" dirty="0">
                          <a:effectLst/>
                        </a:rPr>
                        <a:t> </a:t>
                      </a:r>
                      <a:r>
                        <a:rPr lang="en-CA" sz="1400" kern="1200" dirty="0">
                          <a:effectLst/>
                        </a:rPr>
                        <a:t>Email</a:t>
                      </a:r>
                    </a:p>
                    <a:p>
                      <a:pPr algn="ctr"/>
                      <a:r>
                        <a:rPr lang="en-CA" sz="1400" kern="1200" dirty="0">
                          <a:effectLst/>
                        </a:rPr>
                        <a:t>Light mobile-friendly web browsing</a:t>
                      </a:r>
                    </a:p>
                    <a:p>
                      <a:pPr algn="ctr"/>
                      <a:r>
                        <a:rPr lang="en-CA" sz="1400" kern="1200" dirty="0">
                          <a:effectLst/>
                        </a:rPr>
                        <a:t>GPS Positioning </a:t>
                      </a:r>
                      <a:br>
                        <a:rPr lang="en-CA" sz="1400" kern="1200" dirty="0">
                          <a:effectLst/>
                        </a:rPr>
                      </a:br>
                      <a:r>
                        <a:rPr lang="en-CA" sz="1400" kern="1200" dirty="0">
                          <a:effectLst/>
                        </a:rPr>
                        <a:t>Photo transfer/attachments</a:t>
                      </a:r>
                    </a:p>
                    <a:p>
                      <a:pPr algn="ctr"/>
                      <a:r>
                        <a:rPr lang="en-CA" sz="1400" kern="1200" dirty="0">
                          <a:effectLst/>
                        </a:rPr>
                        <a:t>Weather</a:t>
                      </a:r>
                      <a:r>
                        <a:rPr lang="en-CA" sz="1400" kern="1200" baseline="0" dirty="0">
                          <a:effectLst/>
                        </a:rPr>
                        <a:t>, </a:t>
                      </a:r>
                      <a:r>
                        <a:rPr lang="en-CA" sz="1400" kern="1200" dirty="0">
                          <a:effectLst/>
                        </a:rPr>
                        <a:t>Social media,</a:t>
                      </a:r>
                      <a:r>
                        <a:rPr lang="en-CA" sz="1400" kern="1200" baseline="0" dirty="0">
                          <a:effectLst/>
                        </a:rPr>
                        <a:t> </a:t>
                      </a:r>
                      <a:r>
                        <a:rPr lang="en-CA" sz="1400" kern="1200" dirty="0">
                          <a:effectLst/>
                        </a:rPr>
                        <a:t>SMS</a:t>
                      </a:r>
                    </a:p>
                    <a:p>
                      <a:pPr algn="ctr"/>
                      <a:r>
                        <a:rPr lang="en-CA" sz="1400" kern="1200" dirty="0">
                          <a:effectLst/>
                        </a:rPr>
                        <a:t>SOS button,</a:t>
                      </a:r>
                      <a:r>
                        <a:rPr lang="en-CA" sz="1400" kern="1200" baseline="0" dirty="0">
                          <a:effectLst/>
                        </a:rPr>
                        <a:t> </a:t>
                      </a:r>
                      <a:r>
                        <a:rPr lang="en-CA" sz="1400" kern="1200" dirty="0">
                          <a:effectLst/>
                        </a:rPr>
                        <a:t>Tracking</a:t>
                      </a:r>
                      <a:endParaRPr lang="en-CA" sz="1400" kern="12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kern="1200" dirty="0">
                          <a:effectLst/>
                        </a:rPr>
                        <a:t>Voice calls,</a:t>
                      </a:r>
                      <a:r>
                        <a:rPr lang="en-CA" sz="1400" kern="1200" baseline="0" dirty="0">
                          <a:effectLst/>
                        </a:rPr>
                        <a:t> </a:t>
                      </a:r>
                      <a:r>
                        <a:rPr lang="en-CA" sz="1400" kern="1200" dirty="0">
                          <a:effectLst/>
                        </a:rPr>
                        <a:t>Email</a:t>
                      </a:r>
                    </a:p>
                    <a:p>
                      <a:pPr algn="ctr"/>
                      <a:r>
                        <a:rPr lang="en-CA" sz="1400" kern="1200" dirty="0">
                          <a:effectLst/>
                        </a:rPr>
                        <a:t>Light mobile-friendly web browsing</a:t>
                      </a:r>
                    </a:p>
                    <a:p>
                      <a:pPr algn="ctr"/>
                      <a:r>
                        <a:rPr lang="en-CA" sz="1400" kern="1200" dirty="0">
                          <a:effectLst/>
                        </a:rPr>
                        <a:t>GPS Positioning</a:t>
                      </a:r>
                    </a:p>
                    <a:p>
                      <a:pPr algn="ctr"/>
                      <a:r>
                        <a:rPr lang="en-CA" sz="1400" kern="1200" dirty="0">
                          <a:effectLst/>
                        </a:rPr>
                        <a:t>Photo transfer/attachments</a:t>
                      </a:r>
                    </a:p>
                    <a:p>
                      <a:pPr algn="ctr"/>
                      <a:r>
                        <a:rPr lang="en-CA" sz="1400" kern="1200" dirty="0">
                          <a:effectLst/>
                        </a:rPr>
                        <a:t>Weather,</a:t>
                      </a:r>
                      <a:r>
                        <a:rPr lang="en-CA" sz="1400" kern="1200" baseline="0" dirty="0">
                          <a:effectLst/>
                        </a:rPr>
                        <a:t> </a:t>
                      </a:r>
                      <a:r>
                        <a:rPr lang="en-CA" sz="1400" kern="1200" dirty="0">
                          <a:effectLst/>
                        </a:rPr>
                        <a:t>Social media</a:t>
                      </a:r>
                      <a:endParaRPr lang="en-CA" sz="1400" kern="12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Mobility</a:t>
                      </a:r>
                      <a:endParaRPr lang="en-CA" sz="1400" b="1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Works stationary or on the move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In-vehicle,</a:t>
                      </a:r>
                      <a:r>
                        <a:rPr lang="en-CA" sz="1400" baseline="0" dirty="0">
                          <a:effectLst/>
                        </a:rPr>
                        <a:t> r</a:t>
                      </a:r>
                      <a:r>
                        <a:rPr lang="en-CA" sz="1400" dirty="0">
                          <a:effectLst/>
                        </a:rPr>
                        <a:t>equires connectivity to power source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Data speeds</a:t>
                      </a:r>
                      <a:endParaRPr lang="en-CA" sz="1400" b="1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9.6 kbps with Web &amp; Mail app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Up</a:t>
                      </a:r>
                      <a:r>
                        <a:rPr lang="en-CA" sz="1400" baseline="0" dirty="0">
                          <a:effectLst/>
                        </a:rPr>
                        <a:t> to 9.6 Kbps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Multi-user</a:t>
                      </a:r>
                      <a:endParaRPr lang="en-CA" sz="1400" b="1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1-5 (1 in use)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1-8 (1 in</a:t>
                      </a:r>
                      <a:r>
                        <a:rPr lang="en-CA" sz="1400" baseline="0" dirty="0">
                          <a:effectLst/>
                        </a:rPr>
                        <a:t> use)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Voice</a:t>
                      </a:r>
                      <a:r>
                        <a:rPr lang="en-CA" sz="1400" baseline="0" dirty="0">
                          <a:effectLst/>
                        </a:rPr>
                        <a:t> Quality</a:t>
                      </a:r>
                      <a:endParaRPr lang="en-CA" sz="1400" b="1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High, cellular-like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High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IP rating</a:t>
                      </a:r>
                      <a:endParaRPr lang="en-CA" sz="1400" b="1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IP65</a:t>
                      </a:r>
                      <a:endParaRPr lang="en-CA" sz="140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IP4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GPS Accuracy</a:t>
                      </a:r>
                      <a:endParaRPr lang="en-CA" sz="1400" b="1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2.5 m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Unknown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SOS button</a:t>
                      </a:r>
                      <a:endParaRPr lang="en-CA" sz="1400" b="1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Yes, includes GEOS emergency monitoring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No</a:t>
                      </a:r>
                      <a:endParaRPr lang="en-CA" sz="1400" dirty="0">
                        <a:solidFill>
                          <a:srgbClr val="07365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9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GO! Usage Scenarios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17586" y="1976418"/>
            <a:ext cx="8086378" cy="4432629"/>
            <a:chOff x="990600" y="1739571"/>
            <a:chExt cx="8086378" cy="443262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429000" y="1752600"/>
              <a:ext cx="0" cy="441960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32637" y="1752600"/>
              <a:ext cx="0" cy="441960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990600" y="1828800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8230" y="1750367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  </a:t>
              </a:r>
              <a:r>
                <a:rPr lang="en-US" sz="2400" b="1" dirty="0">
                  <a:solidFill>
                    <a:srgbClr val="092C48"/>
                  </a:solidFill>
                  <a:latin typeface="Calibri" panose="020F0502020204030204" pitchFamily="34" charset="0"/>
                </a:rPr>
                <a:t>Portable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1828800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599" y="1739571"/>
              <a:ext cx="1682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92C48"/>
                  </a:solidFill>
                  <a:latin typeface="Calibri" panose="020F0502020204030204" pitchFamily="34" charset="0"/>
                </a:rPr>
                <a:t>  </a:t>
              </a:r>
              <a:r>
                <a:rPr lang="en-US" sz="2400" b="1" dirty="0">
                  <a:solidFill>
                    <a:srgbClr val="092C48"/>
                  </a:solidFill>
                  <a:latin typeface="Calibri" panose="020F0502020204030204" pitchFamily="34" charset="0"/>
                </a:rPr>
                <a:t>In-Vehicle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558898" y="1828800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5183" y="1750366"/>
              <a:ext cx="1833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</a:rPr>
                <a:t>  </a:t>
              </a:r>
              <a:r>
                <a:rPr lang="en-US" sz="2400" b="1" dirty="0">
                  <a:solidFill>
                    <a:srgbClr val="092C48"/>
                  </a:solidFill>
                  <a:latin typeface="Calibri" panose="020F0502020204030204" pitchFamily="34" charset="0"/>
                </a:rPr>
                <a:t>In-Building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882362"/>
              <a:ext cx="1143000" cy="80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762" y="4818662"/>
              <a:ext cx="1171575" cy="8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882362"/>
              <a:ext cx="407104" cy="8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204" y="4906097"/>
              <a:ext cx="1095896" cy="75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599" y="3924299"/>
              <a:ext cx="1228379" cy="202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348" y="2527163"/>
              <a:ext cx="1916278" cy="14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2527163"/>
              <a:ext cx="1924050" cy="150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653" y="2565262"/>
              <a:ext cx="2600325" cy="135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86" y="4666204"/>
            <a:ext cx="1750266" cy="14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92845"/>
                </a:solidFill>
                <a:latin typeface="+mn-lt"/>
                <a:cs typeface="Times New Roman" pitchFamily="18" charset="0"/>
              </a:rPr>
              <a:t>Company overview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92845"/>
                </a:solidFill>
                <a:latin typeface="+mn-lt"/>
                <a:cs typeface="Times New Roman" pitchFamily="18" charset="0"/>
              </a:rPr>
              <a:t>Iridium</a:t>
            </a:r>
          </a:p>
          <a:p>
            <a:pPr marL="971550" lvl="1" indent="-514350"/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Iridium Extreme  </a:t>
            </a:r>
          </a:p>
          <a:p>
            <a:pPr marL="971550" lvl="1" indent="-514350"/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Iridium Push-to-Talk (PTT)</a:t>
            </a:r>
          </a:p>
          <a:p>
            <a:pPr marL="971550" lvl="1" indent="-514350"/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Iridium GO!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92845"/>
                </a:solidFill>
                <a:latin typeface="+mn-lt"/>
                <a:cs typeface="Times New Roman" pitchFamily="18" charset="0"/>
              </a:rPr>
              <a:t>Business Continuity/Disaster Recovery Solutions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92845"/>
                </a:solidFill>
                <a:latin typeface="+mn-lt"/>
                <a:cs typeface="Times New Roman" pitchFamily="18" charset="0"/>
              </a:rPr>
              <a:t>inReach</a:t>
            </a:r>
            <a:endParaRPr lang="en-US" altLang="en-US" sz="2400" dirty="0">
              <a:solidFill>
                <a:srgbClr val="092845"/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92845"/>
                </a:solidFill>
                <a:latin typeface="+mn-lt"/>
                <a:cs typeface="Times New Roman" pitchFamily="18" charset="0"/>
              </a:rPr>
              <a:t>Work Alone Safety Solutions</a:t>
            </a:r>
          </a:p>
          <a:p>
            <a:pPr marL="971550" lvl="1" indent="-514350"/>
            <a:r>
              <a:rPr lang="en-US" altLang="en-US" dirty="0" err="1">
                <a:solidFill>
                  <a:srgbClr val="092845"/>
                </a:solidFill>
                <a:cs typeface="Times New Roman" pitchFamily="18" charset="0"/>
              </a:rPr>
              <a:t>GeoPro</a:t>
            </a:r>
            <a:endParaRPr lang="en-US" altLang="en-US" dirty="0">
              <a:solidFill>
                <a:srgbClr val="092845"/>
              </a:solidFill>
              <a:cs typeface="Times New Roman" pitchFamily="18" charset="0"/>
            </a:endParaRPr>
          </a:p>
          <a:p>
            <a:pPr marL="971550" lvl="1" indent="-514350"/>
            <a:r>
              <a:rPr lang="en-US" altLang="en-US" dirty="0" err="1">
                <a:solidFill>
                  <a:srgbClr val="092845"/>
                </a:solidFill>
                <a:cs typeface="Times New Roman" pitchFamily="18" charset="0"/>
              </a:rPr>
              <a:t>inReach</a:t>
            </a: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 Enterprise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1256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GO!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73652"/>
                </a:solidFill>
                <a:latin typeface="+mn-lt"/>
                <a:cs typeface="Trebuchet MS" pitchFamily="34" charset="0"/>
              </a:rPr>
              <a:t>Available in iTunes and Google Play and are Required to Connect to Your Iridium GO!</a:t>
            </a:r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40797"/>
              </p:ext>
            </p:extLst>
          </p:nvPr>
        </p:nvGraphicFramePr>
        <p:xfrm>
          <a:off x="1031674" y="2484382"/>
          <a:ext cx="9051620" cy="4331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64">
                <a:tc>
                  <a:txBody>
                    <a:bodyPr/>
                    <a:lstStyle/>
                    <a:p>
                      <a:pPr algn="l"/>
                      <a:r>
                        <a:rPr lang="en-CA" sz="2400" b="1" u="none" dirty="0">
                          <a:solidFill>
                            <a:srgbClr val="073652"/>
                          </a:solidFill>
                        </a:rPr>
                        <a:t>Iridium GO! App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b="1" u="none" dirty="0">
                          <a:solidFill>
                            <a:srgbClr val="073652"/>
                          </a:solidFill>
                        </a:rPr>
                        <a:t>Iridium GO! Mail &amp; Web App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6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Apple iOS and Android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Multiple Users (up to 5)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Settings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Phone calling &amp; transfer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Text messaging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SOS button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Tracking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Twitter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Contact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In-App Help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Apple iOS and Android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E-mail: &lt;name&gt;@my.iridium.net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External account sync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Compression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Mobile web browsing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Photo transfer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Social media updates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Weather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73652"/>
                          </a:solidFill>
                        </a:rPr>
                        <a:t>In-App</a:t>
                      </a:r>
                      <a:r>
                        <a:rPr lang="en-CA" sz="1800" baseline="0" dirty="0">
                          <a:solidFill>
                            <a:srgbClr val="073652"/>
                          </a:solidFill>
                        </a:rPr>
                        <a:t> Help</a:t>
                      </a:r>
                      <a:endParaRPr lang="en-CA" sz="1800" dirty="0">
                        <a:solidFill>
                          <a:srgbClr val="07365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189">
                <a:tc>
                  <a:txBody>
                    <a:bodyPr/>
                    <a:lstStyle/>
                    <a:p>
                      <a:endParaRPr lang="en-CA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 descr="C:\Users\ejones\Downloads\Untitled design (6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t="1" r="13912" b="1887"/>
          <a:stretch/>
        </p:blipFill>
        <p:spPr bwMode="auto">
          <a:xfrm>
            <a:off x="9698211" y="3142423"/>
            <a:ext cx="1700040" cy="2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portysnetwork.com/ipad/wp-content/blogs.dir/8/files/2014/07/iridium-iphone-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92" y="3242601"/>
            <a:ext cx="1617172" cy="29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1" y="5235350"/>
            <a:ext cx="1082544" cy="108254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274" y="5148633"/>
            <a:ext cx="1083845" cy="1083845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16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GO!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5" y="2170382"/>
            <a:ext cx="1526540" cy="152654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3706" r="5109" b="2842"/>
          <a:stretch/>
        </p:blipFill>
        <p:spPr>
          <a:xfrm>
            <a:off x="3978855" y="2521494"/>
            <a:ext cx="1152000" cy="10800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6005" r="-619" b="-4002"/>
          <a:stretch/>
        </p:blipFill>
        <p:spPr>
          <a:xfrm>
            <a:off x="1206855" y="5185494"/>
            <a:ext cx="1404000" cy="9720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991" y="4697886"/>
            <a:ext cx="1353820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291" y="5986807"/>
            <a:ext cx="1292860" cy="4654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093532" y="1632210"/>
            <a:ext cx="337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73652"/>
                </a:solidFill>
              </a:rPr>
              <a:t>Included Accessories: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2859" y="1641031"/>
            <a:ext cx="461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73652"/>
                </a:solidFill>
              </a:rPr>
              <a:t>Optional Accessories: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4651" y="2700861"/>
            <a:ext cx="12280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073652"/>
                </a:solidFill>
              </a:rPr>
              <a:t>Protective</a:t>
            </a:r>
          </a:p>
          <a:p>
            <a:r>
              <a:rPr lang="en-CA" sz="1700" dirty="0">
                <a:solidFill>
                  <a:srgbClr val="073652"/>
                </a:solidFill>
              </a:rPr>
              <a:t>Cover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6659" y="3931094"/>
            <a:ext cx="12280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073652"/>
                </a:solidFill>
              </a:rPr>
              <a:t>AC Adapter Kit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06659" y="5227238"/>
            <a:ext cx="12280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073652"/>
                </a:solidFill>
              </a:rPr>
              <a:t>DC Auto Adapter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46847" y="3987222"/>
            <a:ext cx="12280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USB Cable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4839" y="2746447"/>
            <a:ext cx="12280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Battery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426967" y="2139025"/>
            <a:ext cx="0" cy="40805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727339" y="2464512"/>
            <a:ext cx="12280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073652"/>
                </a:solidFill>
              </a:rPr>
              <a:t>Carry Bag with </a:t>
            </a:r>
            <a:r>
              <a:rPr lang="en-CA" sz="1700" dirty="0" err="1">
                <a:solidFill>
                  <a:srgbClr val="073652"/>
                </a:solidFill>
              </a:rPr>
              <a:t>carabiner</a:t>
            </a:r>
            <a:endParaRPr lang="en-CA" sz="1700" dirty="0">
              <a:solidFill>
                <a:srgbClr val="07365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31223" y="3832664"/>
            <a:ext cx="12280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073652"/>
                </a:solidFill>
              </a:rPr>
              <a:t>Wall Mount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3151" y="4906687"/>
            <a:ext cx="1876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073652"/>
                </a:solidFill>
              </a:rPr>
              <a:t>5m Outdoor USB Cable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3151" y="5875310"/>
            <a:ext cx="1876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073652"/>
                </a:solidFill>
              </a:rPr>
              <a:t>External Antenna Adapter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48" y="2343754"/>
            <a:ext cx="1981200" cy="104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68" y="3608126"/>
            <a:ext cx="2085975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55" y="3730016"/>
            <a:ext cx="140970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2" y="3601494"/>
            <a:ext cx="1400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400" dirty="0"/>
              <a:t>Business Continuity &amp; Disaster Recovery Solutions (BC/DR)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522" y="1547658"/>
            <a:ext cx="5025154" cy="48369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000" dirty="0">
                <a:solidFill>
                  <a:srgbClr val="092845"/>
                </a:solidFill>
              </a:rPr>
              <a:t>Satellite networks are not vulnerable to land-based events like natural disasters which can knock out traditional landline or cellular communications. </a:t>
            </a:r>
          </a:p>
          <a:p>
            <a:pPr>
              <a:lnSpc>
                <a:spcPct val="100000"/>
              </a:lnSpc>
            </a:pPr>
            <a:r>
              <a:rPr lang="en-CA" sz="2000" dirty="0" err="1"/>
              <a:t>Satcoms</a:t>
            </a:r>
            <a:r>
              <a:rPr lang="en-CA" sz="2000" dirty="0"/>
              <a:t> offers reliable back up communications during and after a natural disaster or catastrophic event.</a:t>
            </a:r>
            <a:endParaRPr lang="en-US" sz="2000" dirty="0"/>
          </a:p>
          <a:p>
            <a:pPr marL="0" indent="0">
              <a:buNone/>
            </a:pPr>
            <a:endParaRPr lang="en-CA" dirty="0">
              <a:solidFill>
                <a:srgbClr val="092845"/>
              </a:solidFill>
            </a:endParaRPr>
          </a:p>
          <a:p>
            <a:endParaRPr lang="en-CA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r="1089"/>
          <a:stretch>
            <a:fillRect/>
          </a:stretch>
        </p:blipFill>
        <p:spPr>
          <a:xfrm>
            <a:off x="6650358" y="1183517"/>
            <a:ext cx="5541642" cy="3938742"/>
          </a:xfrm>
        </p:spPr>
      </p:pic>
    </p:spTree>
    <p:extLst>
      <p:ext uri="{BB962C8B-B14F-4D97-AF65-F5344CB8AC3E}">
        <p14:creationId xmlns:p14="http://schemas.microsoft.com/office/powerpoint/2010/main" val="964912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8368" y="1580674"/>
            <a:ext cx="5349144" cy="4725988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rgbClr val="092845"/>
                </a:solidFill>
              </a:rPr>
              <a:t>The Importance of Business Continuity and Disaster Recovery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56% of IT decision makers in the U.S. and Europe view upgrading disaster recovery (DR) capabilities as a major priority*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40% of small businesses do not reopen after a disaster**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25% fail within one year**</a:t>
            </a:r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74382" y="6581001"/>
            <a:ext cx="8009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**Data source: https://www.chamber101.com/2programs_committee/natural_disasters/disasterpreparedness/Forty.htm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383" y="6298877"/>
            <a:ext cx="8009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*Data source: https://www.chamber101.com/2programs_committee/natural_disasters/disasterpreparedness/Forty.htm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66" y="1910109"/>
            <a:ext cx="4392488" cy="40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5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6738" y="1683059"/>
            <a:ext cx="5170516" cy="4725988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>
                <a:solidFill>
                  <a:srgbClr val="092845"/>
                </a:solidFill>
              </a:rPr>
              <a:t>A Satellite Communication Backup Ensures Key Personnel Can Communicate If:</a:t>
            </a:r>
            <a:endParaRPr lang="en-CA" sz="2400" dirty="0">
              <a:solidFill>
                <a:srgbClr val="09284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Internal systems are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Local infrastructure is damaged by extreme weather, natural disasters, or geo-political events</a:t>
            </a:r>
          </a:p>
          <a:p>
            <a:pPr marL="742950" lvl="1" indent="-285750"/>
            <a:r>
              <a:rPr lang="en-CA" sz="1800" dirty="0">
                <a:solidFill>
                  <a:srgbClr val="092845"/>
                </a:solidFill>
              </a:rPr>
              <a:t>Cell towers</a:t>
            </a:r>
          </a:p>
          <a:p>
            <a:pPr marL="742950" lvl="1" indent="-285750"/>
            <a:r>
              <a:rPr lang="en-CA" sz="1800" dirty="0">
                <a:solidFill>
                  <a:srgbClr val="092845"/>
                </a:solidFill>
              </a:rPr>
              <a:t>Phone lines</a:t>
            </a:r>
          </a:p>
          <a:p>
            <a:pPr marL="742950" lvl="1" indent="-285750"/>
            <a:r>
              <a:rPr lang="en-CA" sz="1800" dirty="0">
                <a:solidFill>
                  <a:srgbClr val="092845"/>
                </a:solidFill>
              </a:rPr>
              <a:t>Internet connections</a:t>
            </a:r>
          </a:p>
        </p:txBody>
      </p:sp>
      <p:pic>
        <p:nvPicPr>
          <p:cNvPr id="4098" name="Picture 2" descr="Crisis Communications Hub and Spok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13" y="1539260"/>
            <a:ext cx="5022986" cy="488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9008" y="6502541"/>
            <a:ext cx="8009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source: https://www.ready.gov/business/implementation/crisis</a:t>
            </a:r>
          </a:p>
        </p:txBody>
      </p:sp>
    </p:spTree>
    <p:extLst>
      <p:ext uri="{BB962C8B-B14F-4D97-AF65-F5344CB8AC3E}">
        <p14:creationId xmlns:p14="http://schemas.microsoft.com/office/powerpoint/2010/main" val="116327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35561" y="1975812"/>
            <a:ext cx="7718301" cy="4432629"/>
            <a:chOff x="990600" y="1739571"/>
            <a:chExt cx="7718301" cy="443262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429000" y="1752600"/>
              <a:ext cx="0" cy="441960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32637" y="1752600"/>
              <a:ext cx="0" cy="441960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990600" y="1828800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8230" y="1750367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  </a:t>
              </a:r>
              <a:r>
                <a:rPr lang="en-US" sz="2400" b="1" dirty="0">
                  <a:solidFill>
                    <a:srgbClr val="092C48"/>
                  </a:solidFill>
                  <a:latin typeface="Calibri" panose="020F0502020204030204" pitchFamily="34" charset="0"/>
                </a:rPr>
                <a:t>In-hand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1828800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599" y="1739571"/>
              <a:ext cx="1682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92C48"/>
                  </a:solidFill>
                  <a:latin typeface="Calibri" panose="020F0502020204030204" pitchFamily="34" charset="0"/>
                </a:rPr>
                <a:t>  </a:t>
              </a:r>
              <a:r>
                <a:rPr lang="en-US" sz="2400" b="1" dirty="0">
                  <a:solidFill>
                    <a:srgbClr val="092C48"/>
                  </a:solidFill>
                  <a:latin typeface="Calibri" panose="020F0502020204030204" pitchFamily="34" charset="0"/>
                </a:rPr>
                <a:t>In-vehicle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558898" y="1828800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5183" y="1750366"/>
              <a:ext cx="1833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</a:rPr>
                <a:t>  </a:t>
              </a:r>
              <a:r>
                <a:rPr lang="en-US" sz="2400" b="1" dirty="0">
                  <a:solidFill>
                    <a:srgbClr val="092C48"/>
                  </a:solidFill>
                  <a:latin typeface="Calibri" panose="020F0502020204030204" pitchFamily="34" charset="0"/>
                </a:rPr>
                <a:t>In-building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69589" y="2708920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92845"/>
                </a:solidFill>
              </a:rPr>
              <a:t>Iridium Extreme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92845"/>
                </a:solidFill>
              </a:rPr>
              <a:t>Iridium Extreme Grab and Go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92845"/>
                </a:solidFill>
              </a:rPr>
              <a:t>Iridium GO!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92845"/>
                </a:solidFill>
              </a:rPr>
              <a:t>Iridium GO! On the Go Kit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3858" y="270892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92845"/>
                </a:solidFill>
              </a:rPr>
              <a:t>Iridium Extreme + </a:t>
            </a:r>
            <a:r>
              <a:rPr lang="en-CA" dirty="0" err="1">
                <a:solidFill>
                  <a:srgbClr val="092845"/>
                </a:solidFill>
              </a:rPr>
              <a:t>PotsDOCK</a:t>
            </a:r>
            <a:r>
              <a:rPr lang="en-CA" dirty="0">
                <a:solidFill>
                  <a:srgbClr val="092845"/>
                </a:solidFill>
              </a:rPr>
              <a:t> Extreme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92845"/>
                </a:solidFill>
              </a:rPr>
              <a:t>Iridium RST-100 </a:t>
            </a:r>
            <a:r>
              <a:rPr lang="en-CA" dirty="0" err="1">
                <a:solidFill>
                  <a:srgbClr val="092845"/>
                </a:solidFill>
              </a:rPr>
              <a:t>RemoteSAT</a:t>
            </a:r>
            <a:r>
              <a:rPr lang="en-CA" dirty="0">
                <a:solidFill>
                  <a:srgbClr val="092845"/>
                </a:solidFill>
              </a:rPr>
              <a:t> + Intelligent Iridium handset or Panasonic POTS/RJ11 handset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2560" y="2708919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92845"/>
                </a:solidFill>
              </a:rPr>
              <a:t>Iridium Extreme </a:t>
            </a:r>
            <a:r>
              <a:rPr lang="en-CA" dirty="0" err="1">
                <a:solidFill>
                  <a:srgbClr val="092845"/>
                </a:solidFill>
              </a:rPr>
              <a:t>DriveDOCK</a:t>
            </a:r>
            <a:endParaRPr lang="en-CA" dirty="0">
              <a:solidFill>
                <a:srgbClr val="09284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92845"/>
                </a:solidFill>
              </a:rPr>
              <a:t>Iridium 9555 satellite phone used with </a:t>
            </a:r>
            <a:r>
              <a:rPr lang="en-CA" dirty="0" err="1">
                <a:solidFill>
                  <a:srgbClr val="092845"/>
                </a:solidFill>
              </a:rPr>
              <a:t>SatDOCK</a:t>
            </a:r>
            <a:r>
              <a:rPr lang="en-CA" dirty="0">
                <a:solidFill>
                  <a:srgbClr val="092845"/>
                </a:solidFill>
              </a:rPr>
              <a:t> 9555</a:t>
            </a:r>
          </a:p>
        </p:txBody>
      </p:sp>
      <p:pic>
        <p:nvPicPr>
          <p:cNvPr id="1026" name="Picture 2" descr="http://www.roadpost.ca/images/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45" y="4607689"/>
            <a:ext cx="722490" cy="1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adpost.ca/images/tru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10" y="4755486"/>
            <a:ext cx="1738920" cy="105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adpost.ca/images/buil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82" y="4905474"/>
            <a:ext cx="960041" cy="8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9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6845567" cy="472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73652"/>
                </a:solidFill>
                <a:latin typeface="+mn-lt"/>
                <a:cs typeface="Trebuchet MS" pitchFamily="34" charset="0"/>
              </a:rPr>
              <a:t>Portable In-Hand Solutions</a:t>
            </a:r>
            <a:endParaRPr lang="en-US" b="1" dirty="0">
              <a:solidFill>
                <a:srgbClr val="073652"/>
              </a:solidFill>
              <a:cs typeface="Trebuchet MS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73652"/>
                </a:solidFill>
                <a:cs typeface="Trebuchet MS" pitchFamily="34" charset="0"/>
              </a:rPr>
              <a:t>Iridium Extreme</a:t>
            </a:r>
            <a:endParaRPr lang="en-US" sz="2400" b="1" dirty="0">
              <a:solidFill>
                <a:srgbClr val="073652"/>
              </a:solidFill>
              <a:latin typeface="+mn-lt"/>
              <a:cs typeface="Trebuchet MS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Portable voice and data services handset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Location aware (built in GPS chip)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Programmable SOS button and 24/7 emergency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92845"/>
                </a:solidFill>
              </a:rPr>
              <a:t>Compatible docks enable use in-building or in-vehicle</a:t>
            </a:r>
          </a:p>
          <a:p>
            <a:pPr marL="0" indent="0">
              <a:buNone/>
            </a:pPr>
            <a:endParaRPr lang="en-US" sz="2400" b="1" dirty="0">
              <a:solidFill>
                <a:srgbClr val="073652"/>
              </a:solidFill>
              <a:latin typeface="+mn-lt"/>
              <a:cs typeface="Trebuchet MS" pitchFamily="34" charset="0"/>
            </a:endParaRPr>
          </a:p>
          <a:p>
            <a:endParaRPr lang="en-CA" dirty="0"/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626" y="1316931"/>
            <a:ext cx="1800200" cy="528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34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5939259" cy="47259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073652"/>
                </a:solidFill>
                <a:cs typeface="Trebuchet MS" pitchFamily="34" charset="0"/>
              </a:rPr>
              <a:t>Portable In-Hand Solutions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073652"/>
                </a:solidFill>
                <a:cs typeface="Trebuchet MS" pitchFamily="34" charset="0"/>
              </a:rPr>
              <a:t>Iridium GO! Satellite Wi-Fi Hotspot</a:t>
            </a:r>
            <a:endParaRPr lang="en-CA" dirty="0">
              <a:solidFill>
                <a:srgbClr val="092C48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92C48"/>
                </a:solidFill>
              </a:rPr>
              <a:t>Supports 1-5 smartphone users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92C48"/>
                </a:solidFill>
              </a:rPr>
              <a:t>Offers voice capabilities using your smartphone to make calls over the satellite network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92C48"/>
                </a:solidFill>
              </a:rPr>
              <a:t>Low-bandwidth text-based email capabilities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92C48"/>
                </a:solidFill>
              </a:rPr>
              <a:t>100% global coverage via the Iridium satellite network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92C48"/>
                </a:solidFill>
              </a:rPr>
              <a:t>Location aware (built-in GPS chip)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92C48"/>
                </a:solidFill>
              </a:rPr>
              <a:t>Programmable SOS button and 24/7 emergency monitoring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98" y="2551381"/>
            <a:ext cx="3238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98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Communications 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558645" y="1723519"/>
            <a:ext cx="4393681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92845"/>
                </a:solidFill>
              </a:rPr>
              <a:t>Portable In-Hand Solutions</a:t>
            </a:r>
          </a:p>
          <a:p>
            <a:r>
              <a:rPr lang="en-US" dirty="0">
                <a:cs typeface="Trebuchet MS" pitchFamily="34" charset="0"/>
              </a:rPr>
              <a:t>Iridium GO! on the Go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>
                <a:latin typeface="+mn-lt"/>
              </a:rPr>
              <a:t>Portable and designed for use while on-the-go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>
                <a:latin typeface="+mn-lt"/>
              </a:rPr>
              <a:t>Use in settings without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>
                <a:latin typeface="+mn-lt"/>
              </a:rPr>
              <a:t>Includes Iridium GO! Complete Kit, Iridium GO! Carry Bag with Carabiner, Iridium GO! Spare Rechargeable Battery and Goal Zero Guide 10 Plus Adventure Kit</a:t>
            </a:r>
          </a:p>
        </p:txBody>
      </p:sp>
      <p:pic>
        <p:nvPicPr>
          <p:cNvPr id="3074" name="Picture 2" descr="Iridium GO! On-the-GO K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54" y="2143511"/>
            <a:ext cx="4449279" cy="29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0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6738" y="1683059"/>
            <a:ext cx="5954136" cy="4725988"/>
          </a:xfrm>
        </p:spPr>
        <p:txBody>
          <a:bodyPr/>
          <a:lstStyle/>
          <a:p>
            <a:r>
              <a:rPr lang="en-US" dirty="0">
                <a:cs typeface="Trebuchet MS" pitchFamily="34" charset="0"/>
              </a:rPr>
              <a:t>Portable In-Hand Solutions</a:t>
            </a:r>
          </a:p>
          <a:p>
            <a:r>
              <a:rPr lang="en-US" dirty="0">
                <a:cs typeface="Trebuchet MS" pitchFamily="34" charset="0"/>
              </a:rPr>
              <a:t>Iridium Grab N’ Go Kit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Everything you need to use Iridium 9555 while on the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Includes: </a:t>
            </a:r>
          </a:p>
          <a:p>
            <a:pPr marL="742950" lvl="1" indent="-285750"/>
            <a:r>
              <a:rPr lang="en-CA" sz="1800" dirty="0"/>
              <a:t>Spare lithium ion battery</a:t>
            </a:r>
          </a:p>
          <a:p>
            <a:pPr marL="742950" lvl="1" indent="-285750"/>
            <a:r>
              <a:rPr lang="en-CA" sz="1800" dirty="0"/>
              <a:t>Nomad 13 solar panel</a:t>
            </a:r>
          </a:p>
          <a:p>
            <a:pPr marL="742950" lvl="1" indent="-285750"/>
            <a:r>
              <a:rPr lang="en-CA" sz="1800" dirty="0"/>
              <a:t>Pelican 1400 carry case (bright orange)</a:t>
            </a:r>
          </a:p>
          <a:p>
            <a:pPr marL="742950" lvl="1" indent="-285750"/>
            <a:r>
              <a:rPr lang="en-CA" sz="1800" dirty="0"/>
              <a:t>Grab N’ Go Kit Quick Start Guide</a:t>
            </a:r>
          </a:p>
          <a:p>
            <a:endParaRPr lang="en-CA" dirty="0"/>
          </a:p>
        </p:txBody>
      </p:sp>
      <p:pic>
        <p:nvPicPr>
          <p:cNvPr id="1026" name="Picture 2" descr="http://www.roadpost.com/images/iridium-extreme-grab-go-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81" y="2533788"/>
            <a:ext cx="43884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Company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85750">
              <a:lnSpc>
                <a:spcPct val="100000"/>
              </a:lnSpc>
            </a:pPr>
            <a:r>
              <a:rPr lang="en-CA" dirty="0">
                <a:solidFill>
                  <a:srgbClr val="082D4A"/>
                </a:solidFill>
                <a:latin typeface="+mn-lt"/>
              </a:rPr>
              <a:t>About </a:t>
            </a:r>
            <a:r>
              <a:rPr lang="en-CA" dirty="0" err="1">
                <a:solidFill>
                  <a:srgbClr val="082D4A"/>
                </a:solidFill>
                <a:latin typeface="+mn-lt"/>
              </a:rPr>
              <a:t>Roadpost</a:t>
            </a:r>
            <a:endParaRPr lang="en-CA" dirty="0">
              <a:solidFill>
                <a:srgbClr val="082D4A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>
                <a:solidFill>
                  <a:srgbClr val="083451"/>
                </a:solidFill>
                <a:latin typeface="+mn-lt"/>
              </a:rPr>
              <a:t>Foremost provider of mobile satellite equipment data services since 1991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>
                <a:solidFill>
                  <a:srgbClr val="083451"/>
                </a:solidFill>
                <a:latin typeface="+mn-lt"/>
              </a:rPr>
              <a:t>Industry leading partnerships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sz="2400" dirty="0">
                <a:solidFill>
                  <a:srgbClr val="083451"/>
                </a:solidFill>
              </a:rPr>
              <a:t>Iridium (Tier 1), Inmarsat, Garmin 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sz="2400" b="0" dirty="0">
                <a:solidFill>
                  <a:srgbClr val="083451"/>
                </a:solidFill>
                <a:latin typeface="+mn-lt"/>
              </a:rPr>
              <a:t>Extensive North American dealer network</a:t>
            </a:r>
          </a:p>
          <a:p>
            <a:pPr marL="40005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>
                <a:solidFill>
                  <a:srgbClr val="083451"/>
                </a:solidFill>
                <a:latin typeface="+mn-lt"/>
              </a:rPr>
              <a:t>24/7 access to technical support and knowledgebase</a:t>
            </a:r>
          </a:p>
          <a:p>
            <a:pPr marL="40005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>
                <a:solidFill>
                  <a:srgbClr val="083451"/>
                </a:solidFill>
                <a:latin typeface="+mn-lt"/>
              </a:rPr>
              <a:t>Over </a:t>
            </a:r>
            <a:r>
              <a:rPr lang="en-CA" b="0" dirty="0">
                <a:solidFill>
                  <a:srgbClr val="083451"/>
                </a:solidFill>
              </a:rPr>
              <a:t>40</a:t>
            </a:r>
            <a:r>
              <a:rPr lang="en-CA" sz="2400" b="0" dirty="0">
                <a:solidFill>
                  <a:srgbClr val="083451"/>
                </a:solidFill>
                <a:latin typeface="+mn-lt"/>
              </a:rPr>
              <a:t>,000 very satisfied subscribers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920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2400" dirty="0">
                <a:latin typeface="+mn-lt"/>
              </a:rPr>
              <a:t>In-Building Solutions that Work with Your Existing PBX (private branch exchange)</a:t>
            </a:r>
          </a:p>
          <a:p>
            <a:endParaRPr lang="en-CA" dirty="0"/>
          </a:p>
          <a:p>
            <a:endParaRPr lang="en-CA" sz="2400" dirty="0">
              <a:latin typeface="+mn-lt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92C48"/>
                </a:solidFill>
              </a:rPr>
              <a:t>Use fixed in-building or remove the handset for use on-the-go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92C48"/>
                </a:solidFill>
              </a:rPr>
              <a:t>Pick up any regular phone and press a dedicated key to get a satellite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92C48"/>
                </a:solidFill>
              </a:rPr>
              <a:t>Enables standard corded, cordless or DECT handset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92C48"/>
                </a:solidFill>
              </a:rPr>
              <a:t>Can function with the organizations PABX to enable standard busy, ring and dial 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92C48"/>
                </a:solidFill>
              </a:rPr>
              <a:t>Click-to-lock mechanism for easy insertion or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92C48"/>
                </a:solidFill>
              </a:rPr>
              <a:t>The most competitively priced RJ11/POTS interface</a:t>
            </a:r>
          </a:p>
          <a:p>
            <a:endParaRPr lang="en-CA" sz="2400" dirty="0">
              <a:latin typeface="+mn-lt"/>
            </a:endParaRPr>
          </a:p>
          <a:p>
            <a:endParaRPr lang="en-CA" sz="20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179859" y="2118587"/>
            <a:ext cx="7776864" cy="1906876"/>
            <a:chOff x="2004368" y="2297738"/>
            <a:chExt cx="7776864" cy="1906876"/>
          </a:xfrm>
        </p:grpSpPr>
        <p:sp>
          <p:nvSpPr>
            <p:cNvPr id="4" name="Rectangle 3"/>
            <p:cNvSpPr/>
            <p:nvPr/>
          </p:nvSpPr>
          <p:spPr>
            <a:xfrm>
              <a:off x="2004368" y="2297738"/>
              <a:ext cx="3888432" cy="1904269"/>
            </a:xfrm>
            <a:prstGeom prst="rect">
              <a:avLst/>
            </a:prstGeom>
            <a:noFill/>
            <a:ln>
              <a:solidFill>
                <a:srgbClr val="0736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Content Placeholder 10"/>
            <p:cNvSpPr txBox="1">
              <a:spLocks/>
            </p:cNvSpPr>
            <p:nvPr/>
          </p:nvSpPr>
          <p:spPr>
            <a:xfrm>
              <a:off x="2274224" y="2726877"/>
              <a:ext cx="2034401" cy="9016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21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800" dirty="0">
                  <a:solidFill>
                    <a:srgbClr val="092C48"/>
                  </a:solidFill>
                  <a:latin typeface="+mn-lt"/>
                </a:rPr>
                <a:t>Iridium 9555 satellite phone and </a:t>
              </a:r>
              <a:r>
                <a:rPr lang="en-CA" sz="1800" dirty="0" err="1">
                  <a:solidFill>
                    <a:srgbClr val="092C48"/>
                  </a:solidFill>
                  <a:latin typeface="+mn-lt"/>
                </a:rPr>
                <a:t>PotsDOCK</a:t>
              </a:r>
              <a:r>
                <a:rPr lang="en-CA" sz="1800" dirty="0">
                  <a:solidFill>
                    <a:srgbClr val="092C48"/>
                  </a:solidFill>
                  <a:latin typeface="+mn-lt"/>
                </a:rPr>
                <a:t> 9555</a:t>
              </a:r>
            </a:p>
          </p:txBody>
        </p:sp>
        <p:sp>
          <p:nvSpPr>
            <p:cNvPr id="8" name="Content Placeholder 10"/>
            <p:cNvSpPr txBox="1">
              <a:spLocks/>
            </p:cNvSpPr>
            <p:nvPr/>
          </p:nvSpPr>
          <p:spPr>
            <a:xfrm>
              <a:off x="6252840" y="2697343"/>
              <a:ext cx="2088232" cy="7151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21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800" dirty="0">
                  <a:solidFill>
                    <a:srgbClr val="092C48"/>
                  </a:solidFill>
                  <a:latin typeface="+mn-lt"/>
                </a:rPr>
                <a:t>Iridium Extreme satellite phone and </a:t>
              </a:r>
              <a:r>
                <a:rPr lang="en-CA" sz="1800" dirty="0" err="1">
                  <a:solidFill>
                    <a:srgbClr val="092C48"/>
                  </a:solidFill>
                  <a:latin typeface="+mn-lt"/>
                </a:rPr>
                <a:t>PotsDOCK</a:t>
              </a:r>
              <a:r>
                <a:rPr lang="en-CA" sz="1800" dirty="0">
                  <a:solidFill>
                    <a:srgbClr val="092C48"/>
                  </a:solidFill>
                  <a:latin typeface="+mn-lt"/>
                </a:rPr>
                <a:t> Extreme</a:t>
              </a:r>
            </a:p>
          </p:txBody>
        </p:sp>
        <p:pic>
          <p:nvPicPr>
            <p:cNvPr id="1026" name="Picture 2" descr="Beam PotsDOCK 95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242" y="2511157"/>
              <a:ext cx="707503" cy="1477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eam PotsDOCK Extre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121" y="2476421"/>
              <a:ext cx="682991" cy="1566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892800" y="2300345"/>
              <a:ext cx="3888432" cy="1904269"/>
            </a:xfrm>
            <a:prstGeom prst="rect">
              <a:avLst/>
            </a:prstGeom>
            <a:noFill/>
            <a:ln>
              <a:solidFill>
                <a:srgbClr val="0736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049008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8577263" cy="4725988"/>
          </a:xfrm>
        </p:spPr>
        <p:txBody>
          <a:bodyPr>
            <a:normAutofit/>
          </a:bodyPr>
          <a:lstStyle/>
          <a:p>
            <a:r>
              <a:rPr lang="en-CA" dirty="0"/>
              <a:t>In-Building Solutions that Work with Your Existing PABX (cont’d)</a:t>
            </a:r>
          </a:p>
          <a:p>
            <a:r>
              <a:rPr lang="en-CA" dirty="0"/>
              <a:t>Iridium RST-100 </a:t>
            </a:r>
            <a:r>
              <a:rPr lang="en-CA" dirty="0" err="1"/>
              <a:t>RemoteSAT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Permanent back-up solution for use in a building or mobile command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RJ11/POTS (plain old telephone system) interface allows the use of standard or cordless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Includes Iridium transceiver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Can be easily integrated with a PBX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Emulates the ring tone you’re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Supports use of standard telephone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Optional Intelligent Iridium handset or Panasonic POTS/RJ11 handset</a:t>
            </a:r>
          </a:p>
          <a:p>
            <a:endParaRPr lang="en-CA" dirty="0"/>
          </a:p>
        </p:txBody>
      </p:sp>
      <p:pic>
        <p:nvPicPr>
          <p:cNvPr id="2050" name="Picture 2" descr="Beam Remote Satellite Terminal RST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60" y="3018084"/>
            <a:ext cx="3130563" cy="23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16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BC/DR Communication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6646863" cy="472598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In-Vehicle Solutions</a:t>
            </a:r>
          </a:p>
          <a:p>
            <a:r>
              <a:rPr lang="en-CA" dirty="0"/>
              <a:t>Iridium Extreme satellite phone and </a:t>
            </a:r>
            <a:r>
              <a:rPr lang="en-CA" dirty="0" err="1"/>
              <a:t>DriveDOCK</a:t>
            </a:r>
            <a:r>
              <a:rPr lang="en-CA" dirty="0"/>
              <a:t> Extreme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Docking solution that keeps Iridium Extreme charged and ready for hands-free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Use in-vehicle or as part of a mobile command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Allows use of the SOS emergency button and ear-piece while docked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Handset can be removed for use outside of the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Optional privacy handset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/>
              <a:t>Optional Intelligent Privacy Handset replicates the full functionality of the Iridium Extreme away from the vehicle</a:t>
            </a:r>
          </a:p>
          <a:p>
            <a:endParaRPr lang="en-CA" dirty="0"/>
          </a:p>
        </p:txBody>
      </p:sp>
      <p:pic>
        <p:nvPicPr>
          <p:cNvPr id="3074" name="Picture 2" descr="Beam SatDOCK 9555SD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07" y="2491237"/>
            <a:ext cx="3109631" cy="31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39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Work Alone Safety Monitoring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>
                <a:solidFill>
                  <a:srgbClr val="072C49"/>
                </a:solidFill>
              </a:rPr>
              <a:t>Lone Worker Safety Devices and Monitoring Apps</a:t>
            </a:r>
          </a:p>
          <a:p>
            <a:endParaRPr lang="en-CA" dirty="0"/>
          </a:p>
        </p:txBody>
      </p:sp>
      <p:pic>
        <p:nvPicPr>
          <p:cNvPr id="8194" name="Picture 2" descr="http://sharepoint/sites/intranet/marketing/Corporate/Images%20and%20Artwork/GeoPro/Logos/GeoProMessenger%20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2381"/>
          <a:stretch/>
        </p:blipFill>
        <p:spPr bwMode="auto">
          <a:xfrm>
            <a:off x="6779930" y="2928285"/>
            <a:ext cx="3276511" cy="100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240016" y="2891226"/>
            <a:ext cx="0" cy="377813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www.inreachcanada.com/storage/Enterprise%20-%2030%20second%20tracking%20final.jpg?__SQUARESPACE_CACHEVERSION=1408735424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06" y="4221380"/>
            <a:ext cx="4261286" cy="23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eoPro Tracking Web Appl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149372"/>
            <a:ext cx="4056054" cy="23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39" y="2931459"/>
            <a:ext cx="2705230" cy="9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6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297"/>
            <a:ext cx="4758118" cy="566717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400" dirty="0" err="1"/>
              <a:t>inReach</a:t>
            </a:r>
            <a:r>
              <a:rPr lang="en-CA" sz="2400" dirty="0"/>
              <a:t> Lone Worker Safety Devices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0"/>
          </p:nvPr>
        </p:nvSpPr>
        <p:spPr>
          <a:xfrm>
            <a:off x="169574" y="1318572"/>
            <a:ext cx="4191380" cy="472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err="1">
                <a:solidFill>
                  <a:schemeClr val="bg1"/>
                </a:solidFill>
                <a:latin typeface="+mn-lt"/>
              </a:rPr>
              <a:t>inReach</a:t>
            </a:r>
            <a:r>
              <a:rPr lang="en-CA" sz="3000" dirty="0">
                <a:solidFill>
                  <a:schemeClr val="bg1"/>
                </a:solidFill>
                <a:latin typeface="+mn-lt"/>
              </a:rPr>
              <a:t>: Two-way messaging with GPS and SOS -- anywhere in the world!</a:t>
            </a:r>
          </a:p>
          <a:p>
            <a:endParaRPr lang="en-CA" dirty="0"/>
          </a:p>
        </p:txBody>
      </p:sp>
      <p:pic>
        <p:nvPicPr>
          <p:cNvPr id="1026" name="Picture 2" descr="https://dl.boxcloud.com/api/2.0/internal_files/269884048206/versions/284108567718/representations/jpg_paged_2048x2048/content/1.jpg?access_token=1!GyvEP-6RwJZLE2ipzZb6jNApTljmxZCf4kzGhu3Wdk6ZWuhlXK7IRQmlvir_sKF4N3g6CSLebhzDcOZzS4hJr33MW56sqCioe6cf8J0DIsTM-jIpFpnbstZRIHgO7h6X8iA_jBVDpKIEVcd7Kinnt-cEaL47hricZ-5_EPBKgHfVQ2LEFqeowupHDgwVHojQn_hXBbH1VMNr805qhYeUtbUpQMQeCllftmm5-YwchHxVY3RjTzKExlDoXxdk8jiI74dXUtNc4nw9Md0mxG3hZpdUePYckZ0Gq9-l5F7jvXvY2UxzZyNQD70lznO2tKtJcBMDh62HdFwb9TRYQSAYL1A-I8JsfHaaiee1k3G4-o-r0J2lYYVh7VwpbhNPKgdt8483AphiGdsMZxNVYrLYUwhoeH72V3GYwGJXtVDLXSP9U33a9cFs-I1Vhu2b-TJfoZBUNWeM070-nbDcuKOT9IiPysQBbbYIApozJRCko4_txnkDbBL1nSugPfMURXY.&amp;box_client_name=box-content-preview&amp;box_client_version=1.53.1">
            <a:extLst>
              <a:ext uri="{FF2B5EF4-FFF2-40B4-BE49-F238E27FC236}">
                <a16:creationId xmlns:a16="http://schemas.microsoft.com/office/drawing/2014/main" id="{0443E0BB-7382-4E1C-A426-E8BA839F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20" y="1253917"/>
            <a:ext cx="2593076" cy="5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l.boxcloud.com/api/2.0/internal_files/269884096760/versions/284108614976/representations/jpg_paged_2048x2048/content/1.jpg?access_token=1!i66tubb52FbtQHGbKumAi-iAlWuHUnbShKKrYwa5RrVSMwEdVe68HSjMbx8mwBs2L8GK9AOv_YbNaWFfWs1WYKDwaitGUtHE9bDKFRRQnYNfr9ef_PumA3wF6XIDAErK7k1JXjJelY4e0a4NDX0zcPD1Dit-VMwSa5BudXEUWelCzjbJRPuzqL6is05wMw782m1jS_TXVK9jjQTha-o7CQm386jK8Y3SsmbcejViZrIE4vM6o-znu173zwOiQg60MOVSpMW0MWp4xYTVarMPj7IkP0LEUSNLqUhFM5F1XJcNWJtD-bs0G7iScEOpHtzrRdG2Vu9DVtebK2wKG3CrLGRC2g5D33_Rde4i2Mk4kBYhQZksDL2aWoNfVu2Mfu8AB3dYCGVuJCbl1JPPNAHEOBYjQgj7Fq6qWATz6XQFjavA8CIinYNVkV-FJBKS5MNms3zn00NFIR_fOiTR_6azfCEn9Yr8FMbYRasxG8ZbZL8jpC_cKuof1Zs8iHm-QWk.&amp;box_client_name=box-content-preview&amp;box_client_version=1.53.1">
            <a:extLst>
              <a:ext uri="{FF2B5EF4-FFF2-40B4-BE49-F238E27FC236}">
                <a16:creationId xmlns:a16="http://schemas.microsoft.com/office/drawing/2014/main" id="{76D4792B-E0AD-4CC2-B2C3-716F3116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43" y="1253917"/>
            <a:ext cx="2593076" cy="5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08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inReach</a:t>
            </a:r>
            <a:endParaRPr lang="en-CA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Compliance with Work Alone Safety legislation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Emergency Response &amp; Search and Rescue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Asset tracking, remote tracking and trail-mapping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Flight tracking and messaging for aviation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Route tracking and messaging for marine applications</a:t>
            </a:r>
          </a:p>
          <a:p>
            <a:endParaRPr lang="en-CA" dirty="0"/>
          </a:p>
        </p:txBody>
      </p:sp>
      <p:pic>
        <p:nvPicPr>
          <p:cNvPr id="5" name="Picture 4" descr="https://dl.boxcloud.com/api/2.0/internal_files/269884096760/versions/284108614976/representations/jpg_paged_2048x2048/content/1.jpg?access_token=1!i66tubb52FbtQHGbKumAi-iAlWuHUnbShKKrYwa5RrVSMwEdVe68HSjMbx8mwBs2L8GK9AOv_YbNaWFfWs1WYKDwaitGUtHE9bDKFRRQnYNfr9ef_PumA3wF6XIDAErK7k1JXjJelY4e0a4NDX0zcPD1Dit-VMwSa5BudXEUWelCzjbJRPuzqL6is05wMw782m1jS_TXVK9jjQTha-o7CQm386jK8Y3SsmbcejViZrIE4vM6o-znu173zwOiQg60MOVSpMW0MWp4xYTVarMPj7IkP0LEUSNLqUhFM5F1XJcNWJtD-bs0G7iScEOpHtzrRdG2Vu9DVtebK2wKG3CrLGRC2g5D33_Rde4i2Mk4kBYhQZksDL2aWoNfVu2Mfu8AB3dYCGVuJCbl1JPPNAHEOBYjQgj7Fq6qWATz6XQFjavA8CIinYNVkV-FJBKS5MNms3zn00NFIR_fOiTR_6azfCEn9Yr8FMbYRasxG8ZbZL8jpC_cKuof1Zs8iHm-QWk.&amp;box_client_name=box-content-preview&amp;box_client_version=1.53.1">
            <a:extLst>
              <a:ext uri="{FF2B5EF4-FFF2-40B4-BE49-F238E27FC236}">
                <a16:creationId xmlns:a16="http://schemas.microsoft.com/office/drawing/2014/main" id="{AA5BEDB4-2E14-4A4A-9F0B-D5438000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79" y="1280105"/>
            <a:ext cx="2593076" cy="5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6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inReach</a:t>
            </a:r>
            <a:endParaRPr lang="en-CA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6738" y="1683059"/>
            <a:ext cx="5658572" cy="47259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2-way Messaging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Send and receive 160 character free-form SMS and email messages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View and respond to incoming messages directly on screen or with a paired device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Receive delivery confirmation through audible alerts, visual cues and blinking lights</a:t>
            </a:r>
          </a:p>
          <a:p>
            <a:endParaRPr lang="en-CA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75520" y="1628800"/>
            <a:ext cx="7632848" cy="4909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19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28" y="2018637"/>
            <a:ext cx="863302" cy="1381284"/>
          </a:xfrm>
          <a:prstGeom prst="rect">
            <a:avLst/>
          </a:prstGeom>
        </p:spPr>
      </p:pic>
      <p:pic>
        <p:nvPicPr>
          <p:cNvPr id="8" name="Picture 4" descr="https://dl.boxcloud.com/api/2.0/internal_files/269884096760/versions/284108614976/representations/jpg_paged_2048x2048/content/1.jpg?access_token=1!i66tubb52FbtQHGbKumAi-iAlWuHUnbShKKrYwa5RrVSMwEdVe68HSjMbx8mwBs2L8GK9AOv_YbNaWFfWs1WYKDwaitGUtHE9bDKFRRQnYNfr9ef_PumA3wF6XIDAErK7k1JXjJelY4e0a4NDX0zcPD1Dit-VMwSa5BudXEUWelCzjbJRPuzqL6is05wMw782m1jS_TXVK9jjQTha-o7CQm386jK8Y3SsmbcejViZrIE4vM6o-znu173zwOiQg60MOVSpMW0MWp4xYTVarMPj7IkP0LEUSNLqUhFM5F1XJcNWJtD-bs0G7iScEOpHtzrRdG2Vu9DVtebK2wKG3CrLGRC2g5D33_Rde4i2Mk4kBYhQZksDL2aWoNfVu2Mfu8AB3dYCGVuJCbl1JPPNAHEOBYjQgj7Fq6qWATz6XQFjavA8CIinYNVkV-FJBKS5MNms3zn00NFIR_fOiTR_6azfCEn9Yr8FMbYRasxG8ZbZL8jpC_cKuof1Zs8iHm-QWk.&amp;box_client_name=box-content-preview&amp;box_client_version=1.53.1">
            <a:extLst>
              <a:ext uri="{FF2B5EF4-FFF2-40B4-BE49-F238E27FC236}">
                <a16:creationId xmlns:a16="http://schemas.microsoft.com/office/drawing/2014/main" id="{9341362E-6B8C-452E-BF9A-A39A87E2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52" y="1326104"/>
            <a:ext cx="2593076" cy="5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15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inReach</a:t>
            </a:r>
            <a:endParaRPr lang="en-CA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6738" y="1683059"/>
            <a:ext cx="6711518" cy="47259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SOS Button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Trigger an SOS from anywhere in the world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Automatic GPS location tracking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GEOS or customizable SOS routing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Tracking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Turn tracking on to share: GPS coordinates, course, speed &amp; elevation in real-time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altLang="en-US" dirty="0">
                <a:solidFill>
                  <a:srgbClr val="092845"/>
                </a:solidFill>
                <a:cs typeface="Times New Roman" pitchFamily="18" charset="0"/>
              </a:rPr>
              <a:t>Configurable intervals from every 30 seconds to 4 hours (Enterprise app)*</a:t>
            </a:r>
          </a:p>
          <a:p>
            <a:endParaRPr lang="en-CA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75520" y="1628800"/>
            <a:ext cx="7632848" cy="4909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19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21" y="2518675"/>
            <a:ext cx="827348" cy="827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06" y="4083553"/>
            <a:ext cx="795977" cy="795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93" y="6526923"/>
            <a:ext cx="457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</a:t>
            </a:r>
            <a:r>
              <a:rPr lang="en-CA" sz="1600" dirty="0"/>
              <a:t>Minimum interval is 10 minutes using Standard app</a:t>
            </a:r>
          </a:p>
        </p:txBody>
      </p:sp>
      <p:pic>
        <p:nvPicPr>
          <p:cNvPr id="10" name="Picture 2" descr="https://dl.boxcloud.com/api/2.0/internal_files/269884048206/versions/284108567718/representations/jpg_paged_2048x2048/content/1.jpg?access_token=1!GyvEP-6RwJZLE2ipzZb6jNApTljmxZCf4kzGhu3Wdk6ZWuhlXK7IRQmlvir_sKF4N3g6CSLebhzDcOZzS4hJr33MW56sqCioe6cf8J0DIsTM-jIpFpnbstZRIHgO7h6X8iA_jBVDpKIEVcd7Kinnt-cEaL47hricZ-5_EPBKgHfVQ2LEFqeowupHDgwVHojQn_hXBbH1VMNr805qhYeUtbUpQMQeCllftmm5-YwchHxVY3RjTzKExlDoXxdk8jiI74dXUtNc4nw9Md0mxG3hZpdUePYckZ0Gq9-l5F7jvXvY2UxzZyNQD70lznO2tKtJcBMDh62HdFwb9TRYQSAYL1A-I8JsfHaaiee1k3G4-o-r0J2lYYVh7VwpbhNPKgdt8483AphiGdsMZxNVYrLYUwhoeH72V3GYwGJXtVDLXSP9U33a9cFs-I1Vhu2b-TJfoZBUNWeM070-nbDcuKOT9IiPysQBbbYIApozJRCko4_txnkDbBL1nSugPfMURXY.&amp;box_client_name=box-content-preview&amp;box_client_version=1.53.1">
            <a:extLst>
              <a:ext uri="{FF2B5EF4-FFF2-40B4-BE49-F238E27FC236}">
                <a16:creationId xmlns:a16="http://schemas.microsoft.com/office/drawing/2014/main" id="{E4952489-379E-4E50-A0D2-69BBD85E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49" y="1317605"/>
            <a:ext cx="2593076" cy="5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59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inReach SE+ Features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311723960"/>
              </p:ext>
            </p:extLst>
          </p:nvPr>
        </p:nvGraphicFramePr>
        <p:xfrm>
          <a:off x="543648" y="1495344"/>
          <a:ext cx="7344206" cy="51077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2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354">
                <a:tc>
                  <a:txBody>
                    <a:bodyPr/>
                    <a:lstStyle/>
                    <a:p>
                      <a:r>
                        <a:rPr lang="en-CA" sz="1600" dirty="0"/>
                        <a:t>Size </a:t>
                      </a:r>
                    </a:p>
                    <a:p>
                      <a:r>
                        <a:rPr lang="en-CA" sz="1600" dirty="0"/>
                        <a:t>(incl. antenna)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aseline="0" dirty="0"/>
                        <a:t>164 mm x 68 mm x 38 mm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76">
                <a:tc>
                  <a:txBody>
                    <a:bodyPr/>
                    <a:lstStyle/>
                    <a:p>
                      <a:r>
                        <a:rPr lang="en-CA" sz="1600" dirty="0"/>
                        <a:t>Weight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213 g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76">
                <a:tc>
                  <a:txBody>
                    <a:bodyPr/>
                    <a:lstStyle/>
                    <a:p>
                      <a:r>
                        <a:rPr lang="en-CA" sz="1600" dirty="0"/>
                        <a:t>Impact-Resistant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Mil-STD-810F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76">
                <a:tc>
                  <a:txBody>
                    <a:bodyPr/>
                    <a:lstStyle/>
                    <a:p>
                      <a:r>
                        <a:rPr lang="en-CA" sz="1600" dirty="0"/>
                        <a:t>Operating</a:t>
                      </a:r>
                      <a:r>
                        <a:rPr lang="en-CA" sz="1600" baseline="0" dirty="0"/>
                        <a:t> Temp.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-20° C to +60° C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450">
                <a:tc>
                  <a:txBody>
                    <a:bodyPr/>
                    <a:lstStyle/>
                    <a:p>
                      <a:r>
                        <a:rPr lang="en-CA" sz="1600" dirty="0"/>
                        <a:t>Ingress</a:t>
                      </a:r>
                      <a:r>
                        <a:rPr lang="en-CA" sz="1600" baseline="0" dirty="0"/>
                        <a:t> Protection (IP) Rating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IPX7</a:t>
                      </a:r>
                    </a:p>
                    <a:p>
                      <a:pPr algn="ctr"/>
                      <a:r>
                        <a:rPr lang="en-CA" sz="1600" dirty="0"/>
                        <a:t>Dust</a:t>
                      </a:r>
                      <a:r>
                        <a:rPr lang="en-CA" sz="1600" baseline="0" dirty="0"/>
                        <a:t> tight &amp; waterproof;</a:t>
                      </a:r>
                    </a:p>
                    <a:p>
                      <a:pPr algn="ctr"/>
                      <a:r>
                        <a:rPr lang="en-CA" sz="1600" baseline="0" dirty="0"/>
                        <a:t>(to 1 m for 30 min)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76">
                <a:tc>
                  <a:txBody>
                    <a:bodyPr/>
                    <a:lstStyle/>
                    <a:p>
                      <a:r>
                        <a:rPr lang="en-CA" sz="1600" dirty="0"/>
                        <a:t>Battery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Internal</a:t>
                      </a:r>
                      <a:r>
                        <a:rPr lang="en-CA" sz="1600" baseline="0" dirty="0"/>
                        <a:t> lithium polymer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354">
                <a:tc>
                  <a:txBody>
                    <a:bodyPr/>
                    <a:lstStyle/>
                    <a:p>
                      <a:r>
                        <a:rPr lang="en-CA" sz="1600" dirty="0"/>
                        <a:t>Battery Life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100</a:t>
                      </a:r>
                      <a:r>
                        <a:rPr lang="en-CA" sz="1600" baseline="0" dirty="0"/>
                        <a:t> hours </a:t>
                      </a:r>
                    </a:p>
                    <a:p>
                      <a:pPr algn="ctr"/>
                      <a:r>
                        <a:rPr lang="en-CA" sz="1600" baseline="0" dirty="0"/>
                        <a:t>(tracking every 10 minutes)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876">
                <a:tc>
                  <a:txBody>
                    <a:bodyPr/>
                    <a:lstStyle/>
                    <a:p>
                      <a:r>
                        <a:rPr lang="en-CA" sz="1600" dirty="0"/>
                        <a:t>GPS Fix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+/-</a:t>
                      </a:r>
                      <a:r>
                        <a:rPr lang="en-CA" sz="1600" baseline="0" dirty="0"/>
                        <a:t> 5 m (</a:t>
                      </a:r>
                      <a:r>
                        <a:rPr lang="en-CA" sz="1600" baseline="0" dirty="0" err="1"/>
                        <a:t>lat</a:t>
                      </a:r>
                      <a:r>
                        <a:rPr lang="en-CA" sz="1600" baseline="0" dirty="0"/>
                        <a:t>, long, altitude, speed, direction)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876">
                <a:tc>
                  <a:txBody>
                    <a:bodyPr/>
                    <a:lstStyle/>
                    <a:p>
                      <a:r>
                        <a:rPr lang="en-CA" sz="1600" dirty="0"/>
                        <a:t>Communication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2-way</a:t>
                      </a:r>
                      <a:r>
                        <a:rPr lang="en-CA" sz="1600" baseline="0" dirty="0"/>
                        <a:t> text; v</a:t>
                      </a:r>
                      <a:r>
                        <a:rPr lang="en-CA" sz="1600" dirty="0"/>
                        <a:t>irtual</a:t>
                      </a:r>
                      <a:r>
                        <a:rPr lang="en-CA" sz="1600" baseline="0" dirty="0"/>
                        <a:t> keyboard with predictive text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876">
                <a:tc>
                  <a:txBody>
                    <a:bodyPr/>
                    <a:lstStyle/>
                    <a:p>
                      <a:r>
                        <a:rPr lang="en-CA" sz="1600" dirty="0"/>
                        <a:t>SOS </a:t>
                      </a:r>
                      <a:endParaRPr lang="en-CA" sz="1600" b="1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SOS button lock;</a:t>
                      </a:r>
                      <a:r>
                        <a:rPr lang="en-CA" sz="1600" baseline="0" dirty="0"/>
                        <a:t> </a:t>
                      </a:r>
                      <a:r>
                        <a:rPr lang="en-CA" sz="1600" dirty="0"/>
                        <a:t>cancellable</a:t>
                      </a:r>
                      <a:endParaRPr lang="en-CA" sz="1600" dirty="0">
                        <a:solidFill>
                          <a:srgbClr val="09284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2" descr="https://dl.boxcloud.com/api/2.0/internal_files/269884048206/versions/284108567718/representations/jpg_paged_2048x2048/content/1.jpg?access_token=1!GyvEP-6RwJZLE2ipzZb6jNApTljmxZCf4kzGhu3Wdk6ZWuhlXK7IRQmlvir_sKF4N3g6CSLebhzDcOZzS4hJr33MW56sqCioe6cf8J0DIsTM-jIpFpnbstZRIHgO7h6X8iA_jBVDpKIEVcd7Kinnt-cEaL47hricZ-5_EPBKgHfVQ2LEFqeowupHDgwVHojQn_hXBbH1VMNr805qhYeUtbUpQMQeCllftmm5-YwchHxVY3RjTzKExlDoXxdk8jiI74dXUtNc4nw9Md0mxG3hZpdUePYckZ0Gq9-l5F7jvXvY2UxzZyNQD70lznO2tKtJcBMDh62HdFwb9TRYQSAYL1A-I8JsfHaaiee1k3G4-o-r0J2lYYVh7VwpbhNPKgdt8483AphiGdsMZxNVYrLYUwhoeH72V3GYwGJXtVDLXSP9U33a9cFs-I1Vhu2b-TJfoZBUNWeM070-nbDcuKOT9IiPysQBbbYIApozJRCko4_txnkDbBL1nSugPfMURXY.&amp;box_client_name=box-content-preview&amp;box_client_version=1.53.1">
            <a:extLst>
              <a:ext uri="{FF2B5EF4-FFF2-40B4-BE49-F238E27FC236}">
                <a16:creationId xmlns:a16="http://schemas.microsoft.com/office/drawing/2014/main" id="{6A2E2B1A-26AD-442C-A271-3F72D00C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23" y="1283285"/>
            <a:ext cx="2593076" cy="5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84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inReach Explorer+ Features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7468899" cy="4725988"/>
          </a:xfrm>
        </p:spPr>
        <p:txBody>
          <a:bodyPr/>
          <a:lstStyle/>
          <a:p>
            <a:r>
              <a:rPr lang="en-US" dirty="0">
                <a:solidFill>
                  <a:srgbClr val="092845"/>
                </a:solidFill>
              </a:rPr>
              <a:t>All the Features of the inReach SE+, Plus Navigation: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92845"/>
                </a:solidFill>
                <a:cs typeface="Arial"/>
              </a:rPr>
              <a:t>Plan routes online before taking a trip and share them with family and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92845"/>
                </a:solidFill>
                <a:cs typeface="Arial"/>
              </a:rPr>
              <a:t>Easy-to-follow, color-coded map view displays route, waypoints, tracks and messages geo-located onscreen for backtracking or self-rescue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92845"/>
                </a:solidFill>
              </a:rPr>
              <a:t>Create or view waypoints to mark key locations, such as camp, trailhead, truck, etc., and then navigate to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92845"/>
                </a:solidFill>
                <a:cs typeface="Arial"/>
              </a:rPr>
              <a:t>Built-in digital compass provides heading and bearing information even when standing still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92845"/>
                </a:solidFill>
                <a:cs typeface="Arial"/>
              </a:rPr>
              <a:t>Built-in barometric altimeter and accelerometer provide accurate elevation, speed, and moving average</a:t>
            </a:r>
            <a:endParaRPr lang="en-CA" sz="2000" b="0" dirty="0">
              <a:solidFill>
                <a:srgbClr val="092845"/>
              </a:solidFill>
            </a:endParaRPr>
          </a:p>
          <a:p>
            <a:endParaRPr lang="en-CA" dirty="0"/>
          </a:p>
        </p:txBody>
      </p:sp>
      <p:pic>
        <p:nvPicPr>
          <p:cNvPr id="5" name="Picture 4" descr="https://dl.boxcloud.com/api/2.0/internal_files/269884096760/versions/284108614976/representations/jpg_paged_2048x2048/content/1.jpg?access_token=1!i66tubb52FbtQHGbKumAi-iAlWuHUnbShKKrYwa5RrVSMwEdVe68HSjMbx8mwBs2L8GK9AOv_YbNaWFfWs1WYKDwaitGUtHE9bDKFRRQnYNfr9ef_PumA3wF6XIDAErK7k1JXjJelY4e0a4NDX0zcPD1Dit-VMwSa5BudXEUWelCzjbJRPuzqL6is05wMw782m1jS_TXVK9jjQTha-o7CQm386jK8Y3SsmbcejViZrIE4vM6o-znu173zwOiQg60MOVSpMW0MWp4xYTVarMPj7IkP0LEUSNLqUhFM5F1XJcNWJtD-bs0G7iScEOpHtzrRdG2Vu9DVtebK2wKG3CrLGRC2g5D33_Rde4i2Mk4kBYhQZksDL2aWoNfVu2Mfu8AB3dYCGVuJCbl1JPPNAHEOBYjQgj7Fq6qWATz6XQFjavA8CIinYNVkV-FJBKS5MNms3zn00NFIR_fOiTR_6azfCEn9Yr8FMbYRasxG8ZbZL8jpC_cKuof1Zs8iHm-QWk.&amp;box_client_name=box-content-preview&amp;box_client_version=1.53.1">
            <a:extLst>
              <a:ext uri="{FF2B5EF4-FFF2-40B4-BE49-F238E27FC236}">
                <a16:creationId xmlns:a16="http://schemas.microsoft.com/office/drawing/2014/main" id="{E87B3E4B-43D6-4B5C-9270-43D37FC5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34" y="1280105"/>
            <a:ext cx="2593076" cy="5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6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6287217" cy="4725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400" dirty="0">
                <a:solidFill>
                  <a:srgbClr val="072C49"/>
                </a:solidFill>
                <a:latin typeface="+mn-lt"/>
              </a:rPr>
              <a:t>The only truly global satellite voice and data solutions on the planet.</a:t>
            </a:r>
            <a:endParaRPr lang="en-CA" sz="2400" b="0" dirty="0">
              <a:solidFill>
                <a:srgbClr val="072C49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>
                <a:solidFill>
                  <a:srgbClr val="072C49"/>
                </a:solidFill>
                <a:latin typeface="+mn-lt"/>
              </a:rPr>
              <a:t>66 low-earth orbiting (LEO) satellites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72C49"/>
                </a:solidFill>
                <a:latin typeface="+mn-lt"/>
              </a:rPr>
              <a:t>Iridium NEXT </a:t>
            </a:r>
            <a:r>
              <a:rPr lang="en-CA" sz="2400" b="0" dirty="0">
                <a:solidFill>
                  <a:srgbClr val="072C49"/>
                </a:solidFill>
                <a:latin typeface="+mn-lt"/>
              </a:rPr>
              <a:t>constellation currently launched</a:t>
            </a:r>
          </a:p>
          <a:p>
            <a:pPr marL="857250" lvl="1" indent="-342900">
              <a:lnSpc>
                <a:spcPct val="100000"/>
              </a:lnSpc>
            </a:pPr>
            <a:r>
              <a:rPr lang="en-CA" dirty="0">
                <a:solidFill>
                  <a:srgbClr val="072C49"/>
                </a:solidFill>
              </a:rPr>
              <a:t>State-of-the-art capabilities</a:t>
            </a:r>
          </a:p>
          <a:p>
            <a:pPr marL="857250" lvl="1" indent="-342900">
              <a:lnSpc>
                <a:spcPct val="100000"/>
              </a:lnSpc>
            </a:pPr>
            <a:r>
              <a:rPr lang="en-CA" dirty="0">
                <a:solidFill>
                  <a:srgbClr val="072C49"/>
                </a:solidFill>
              </a:rPr>
              <a:t>Designed to accommodate evolving technologies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ridium coverage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67" y="1635368"/>
            <a:ext cx="31516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33" y="4803720"/>
            <a:ext cx="3672408" cy="136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Earthmate</a:t>
            </a:r>
            <a:r>
              <a:rPr lang="en-CA" sz="2400" dirty="0"/>
              <a:t> App (for Smartphones)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92845"/>
                </a:solidFill>
                <a:latin typeface="+mn-lt"/>
              </a:rPr>
              <a:t>Turn a smartphone or tablet into a global satellite communications and navigation tool by downloading the </a:t>
            </a:r>
            <a:r>
              <a:rPr lang="en-US" sz="2400" dirty="0" err="1">
                <a:solidFill>
                  <a:srgbClr val="092845"/>
                </a:solidFill>
                <a:latin typeface="+mn-lt"/>
              </a:rPr>
              <a:t>Earthmate</a:t>
            </a:r>
            <a:r>
              <a:rPr lang="en-US" sz="2400" dirty="0">
                <a:solidFill>
                  <a:srgbClr val="092845"/>
                </a:solidFill>
                <a:latin typeface="+mn-lt"/>
              </a:rPr>
              <a:t> app and pairing </a:t>
            </a:r>
            <a:r>
              <a:rPr lang="en-US" sz="2400" dirty="0" err="1">
                <a:solidFill>
                  <a:srgbClr val="092845"/>
                </a:solidFill>
                <a:latin typeface="+mn-lt"/>
              </a:rPr>
              <a:t>inReach</a:t>
            </a:r>
            <a:r>
              <a:rPr lang="en-US" sz="2400" dirty="0">
                <a:solidFill>
                  <a:srgbClr val="092845"/>
                </a:solidFill>
                <a:latin typeface="+mn-lt"/>
              </a:rPr>
              <a:t> with it</a:t>
            </a:r>
          </a:p>
          <a:p>
            <a:endParaRPr lang="en-CA" dirty="0"/>
          </a:p>
        </p:txBody>
      </p:sp>
      <p:pic>
        <p:nvPicPr>
          <p:cNvPr id="9" name="Picture 6" descr="pho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512" y="2955668"/>
            <a:ext cx="2574419" cy="38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" name="Picture 7" descr="photo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2184" y="2919663"/>
            <a:ext cx="2574419" cy="38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" name="Picture 8" descr="photo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250" y="2905090"/>
            <a:ext cx="2584135" cy="38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inReach</a:t>
            </a:r>
            <a:r>
              <a:rPr lang="en-CA" sz="2400" dirty="0"/>
              <a:t> Enterprise Web App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0"/>
          </p:nvPr>
        </p:nvSpPr>
        <p:spPr>
          <a:xfrm>
            <a:off x="566738" y="1683059"/>
            <a:ext cx="4476318" cy="472598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CA" dirty="0">
                <a:solidFill>
                  <a:srgbClr val="072C49"/>
                </a:solidFill>
                <a:latin typeface="+mn-lt"/>
              </a:rPr>
              <a:t>Features</a:t>
            </a:r>
            <a:endParaRPr lang="en-CA" sz="1800" dirty="0">
              <a:solidFill>
                <a:srgbClr val="072C49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CA" sz="2000" dirty="0">
                <a:solidFill>
                  <a:srgbClr val="072C49"/>
                </a:solidFill>
                <a:latin typeface="+mn-lt"/>
              </a:rPr>
              <a:t>Manage Multiple </a:t>
            </a:r>
            <a:r>
              <a:rPr lang="en-CA" sz="2000" dirty="0" err="1">
                <a:solidFill>
                  <a:srgbClr val="072C49"/>
                </a:solidFill>
                <a:latin typeface="+mn-lt"/>
              </a:rPr>
              <a:t>inReach</a:t>
            </a:r>
            <a:r>
              <a:rPr lang="en-CA" sz="2000" dirty="0">
                <a:solidFill>
                  <a:srgbClr val="072C49"/>
                </a:solidFill>
                <a:latin typeface="+mn-lt"/>
              </a:rPr>
              <a:t> Device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72C49"/>
                </a:solidFill>
                <a:latin typeface="+mn-lt"/>
              </a:rPr>
              <a:t>Convenient ‘list’ view for easier monitoring and management of larger numbers of </a:t>
            </a:r>
            <a:r>
              <a:rPr lang="en-CA" sz="1800" b="0" dirty="0" err="1">
                <a:solidFill>
                  <a:srgbClr val="072C49"/>
                </a:solidFill>
                <a:latin typeface="+mn-lt"/>
              </a:rPr>
              <a:t>inReach</a:t>
            </a:r>
            <a:r>
              <a:rPr lang="en-CA" sz="1800" b="0" dirty="0">
                <a:solidFill>
                  <a:srgbClr val="072C49"/>
                </a:solidFill>
                <a:latin typeface="+mn-lt"/>
              </a:rPr>
              <a:t> users.</a:t>
            </a:r>
          </a:p>
          <a:p>
            <a:pPr>
              <a:spcBef>
                <a:spcPts val="1200"/>
              </a:spcBef>
            </a:pPr>
            <a:r>
              <a:rPr lang="en-CA" sz="2000" dirty="0">
                <a:solidFill>
                  <a:srgbClr val="072C49"/>
                </a:solidFill>
                <a:latin typeface="+mn-lt"/>
              </a:rPr>
              <a:t>Powerful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72C49"/>
                </a:solidFill>
                <a:latin typeface="+mn-lt"/>
              </a:rPr>
              <a:t>Tracking intervals as frequent as every 30 seconds; ideal for use in-vehicle or in-cockpit.</a:t>
            </a:r>
          </a:p>
          <a:p>
            <a:pPr>
              <a:spcBef>
                <a:spcPts val="1200"/>
              </a:spcBef>
            </a:pPr>
            <a:r>
              <a:rPr lang="en-CA" sz="2000" dirty="0">
                <a:solidFill>
                  <a:srgbClr val="072C49"/>
                </a:solidFill>
                <a:latin typeface="+mn-lt"/>
              </a:rPr>
              <a:t>Application Programming Interface (API)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72C49"/>
                </a:solidFill>
                <a:latin typeface="+mn-lt"/>
              </a:rPr>
              <a:t>Makes it easy for developers to export data in real time to another system, database or customized map.</a:t>
            </a:r>
          </a:p>
          <a:p>
            <a:endParaRPr lang="en-CA" dirty="0"/>
          </a:p>
        </p:txBody>
      </p:sp>
      <p:pic>
        <p:nvPicPr>
          <p:cNvPr id="15368" name="Picture 8" descr="http://www.inreachcanada.com/storage/Enterprise%20-%2030%20second%20tracking%20final.jpg?__SQUARESPACE_CACHEVERSION=1408735424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15" y="2239283"/>
            <a:ext cx="6676348" cy="34004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81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inReach</a:t>
            </a:r>
            <a:r>
              <a:rPr lang="en-CA" sz="2400" dirty="0"/>
              <a:t> Enterprise Web App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0"/>
          </p:nvPr>
        </p:nvSpPr>
        <p:spPr>
          <a:xfrm>
            <a:off x="566737" y="1683059"/>
            <a:ext cx="5677045" cy="47259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CA" sz="3300" dirty="0">
                <a:solidFill>
                  <a:srgbClr val="072C49"/>
                </a:solidFill>
                <a:latin typeface="+mn-lt"/>
              </a:rPr>
              <a:t>ECC Tool (optional)</a:t>
            </a:r>
          </a:p>
          <a:p>
            <a:pPr>
              <a:spcBef>
                <a:spcPts val="600"/>
              </a:spcBef>
            </a:pPr>
            <a:endParaRPr lang="en-CA" sz="2200" b="0" dirty="0">
              <a:solidFill>
                <a:srgbClr val="072C49"/>
              </a:solidFill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sz="2400" b="0" dirty="0">
                <a:solidFill>
                  <a:srgbClr val="072C49"/>
                </a:solidFill>
                <a:latin typeface="+mn-lt"/>
              </a:rPr>
              <a:t>Route SOS alerts to GEOS or use the included </a:t>
            </a:r>
            <a:r>
              <a:rPr lang="en-CA" sz="2400" dirty="0">
                <a:solidFill>
                  <a:srgbClr val="072C49"/>
                </a:solidFill>
                <a:latin typeface="+mn-lt"/>
              </a:rPr>
              <a:t>Emergency Call Centre (ECC) tool </a:t>
            </a:r>
            <a:r>
              <a:rPr lang="en-CA" sz="2400" b="0" dirty="0">
                <a:solidFill>
                  <a:srgbClr val="072C49"/>
                </a:solidFill>
                <a:latin typeface="+mn-lt"/>
              </a:rPr>
              <a:t>to manage incidents directly: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CA" sz="2200" b="0" dirty="0">
              <a:solidFill>
                <a:srgbClr val="072C49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72C49"/>
                </a:solidFill>
                <a:latin typeface="+mn-lt"/>
              </a:rPr>
              <a:t>Route SOS alerts to up to 20 email addresses or SMS numbers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72C49"/>
                </a:solidFill>
                <a:latin typeface="+mn-lt"/>
              </a:rPr>
              <a:t>Communicate with the person in distress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72C49"/>
                </a:solidFill>
                <a:latin typeface="+mn-lt"/>
              </a:rPr>
              <a:t>Track their location on a web-based map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72C49"/>
                </a:solidFill>
                <a:latin typeface="+mn-lt"/>
              </a:rPr>
              <a:t>Maintain a detailed incident log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b="0" dirty="0">
                <a:solidFill>
                  <a:srgbClr val="072C49"/>
                </a:solidFill>
                <a:latin typeface="+mn-lt"/>
              </a:rPr>
              <a:t>Display tracking data in 3D using a KML feed and Google Earth to view a detailed breadcrumb trail of the last seven days of the user’s data </a:t>
            </a:r>
          </a:p>
          <a:p>
            <a:endParaRPr lang="en-CA" dirty="0"/>
          </a:p>
        </p:txBody>
      </p:sp>
      <p:pic>
        <p:nvPicPr>
          <p:cNvPr id="11266" name="Picture 2" descr="http://www.inreachcanada.com/storage/ECC.png?__SQUARESPACE_CACHEVERSION=1408721049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1" y="2560279"/>
            <a:ext cx="5996939" cy="26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87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GeoPro</a:t>
            </a:r>
            <a:r>
              <a:rPr lang="en-CA" sz="2400" dirty="0"/>
              <a:t>: A Complete Work Alone Safety 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720" y="1385246"/>
            <a:ext cx="6120390" cy="472598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Highlights: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Devices and wearables to address various risk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A turnkey solution for employee check-in, SOS alerting and monitoring well-being, globally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Safeguards employees with a choice of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Automates check-in monitoring/reminders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Real-time alerting and centralized management of many safety events (not just SOS)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24/7 alert monitoring and emergency dispatch via GEOS or in-house personnel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Secure, fully hosted, easily deployed and adapted to your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Comprehensive incident logs and reports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dirty="0"/>
              <a:t>API offered for integration with other systems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E6EBC-9D7F-46A0-AA94-87C7F5F0F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04" y="1876115"/>
            <a:ext cx="2269529" cy="618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B691C-0FC1-44C4-917C-428C4B72B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642" y="2555192"/>
            <a:ext cx="5562252" cy="3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7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GeoPro</a:t>
            </a:r>
            <a:r>
              <a:rPr lang="en-CA" sz="2400" dirty="0"/>
              <a:t>: Centralize Alert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Decide what you want to monitor, let </a:t>
            </a:r>
            <a:r>
              <a:rPr lang="en-CA" dirty="0" err="1"/>
              <a:t>GeoPro</a:t>
            </a:r>
            <a:r>
              <a:rPr lang="en-CA" dirty="0"/>
              <a:t> take care of the rest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37949"/>
              </p:ext>
            </p:extLst>
          </p:nvPr>
        </p:nvGraphicFramePr>
        <p:xfrm>
          <a:off x="320108" y="1848609"/>
          <a:ext cx="4332849" cy="557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7836">
                <a:tc>
                  <a:txBody>
                    <a:bodyPr/>
                    <a:lstStyle/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endParaRPr lang="en-CA" sz="24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endParaRPr lang="en-CA" sz="24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SOS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l" fontAlgn="base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Check-in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Overdue check-in </a:t>
                      </a:r>
                      <a:endParaRPr lang="en-CA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l" fontAlgn="base">
                        <a:lnSpc>
                          <a:spcPct val="100000"/>
                        </a:lnSpc>
                        <a:buFontTx/>
                        <a:buNone/>
                      </a:pPr>
                      <a:b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Journey monitoring/tracking</a:t>
                      </a:r>
                    </a:p>
                    <a:p>
                      <a:pPr marL="0" lvl="0" indent="0" algn="l" fontAlgn="base">
                        <a:lnSpc>
                          <a:spcPct val="100000"/>
                        </a:lnSpc>
                        <a:buFontTx/>
                        <a:buNone/>
                      </a:pPr>
                      <a:b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Man down (no motion)</a:t>
                      </a:r>
                    </a:p>
                    <a:p>
                      <a:pPr marL="0" lvl="0" indent="0" algn="l" fontAlgn="base">
                        <a:lnSpc>
                          <a:spcPct val="100000"/>
                        </a:lnSpc>
                        <a:buFontTx/>
                        <a:buNone/>
                      </a:pPr>
                      <a:b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CA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Crossed </a:t>
                      </a:r>
                      <a:r>
                        <a:rPr lang="en-CA" sz="2400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geofence</a:t>
                      </a:r>
                      <a:endParaRPr lang="en-CA" sz="24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00">
                <a:tc>
                  <a:txBody>
                    <a:bodyPr/>
                    <a:lstStyle/>
                    <a:p>
                      <a:pPr lvl="0" algn="l">
                        <a:lnSpc>
                          <a:spcPts val="2500"/>
                        </a:lnSpc>
                        <a:defRPr sz="1800" b="0" i="0"/>
                      </a:pPr>
                      <a:endParaRPr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51" y="2749895"/>
            <a:ext cx="6425470" cy="36591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9951" y="2467571"/>
            <a:ext cx="495300" cy="4157461"/>
            <a:chOff x="544646" y="2092626"/>
            <a:chExt cx="495300" cy="41574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71" y="2859710"/>
              <a:ext cx="4000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46" y="2092626"/>
              <a:ext cx="41910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46" y="3601500"/>
              <a:ext cx="419100" cy="45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46" y="5745262"/>
              <a:ext cx="49530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96" y="5048687"/>
              <a:ext cx="457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34" y="4312521"/>
              <a:ext cx="46672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108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391968"/>
            <a:ext cx="1298331" cy="37182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GeoPro</a:t>
            </a:r>
            <a:r>
              <a:rPr lang="en-CA" sz="2400" dirty="0"/>
              <a:t>: Lone Worker Safety Devices and Apps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9289" y="1224241"/>
            <a:ext cx="10423525" cy="4725988"/>
          </a:xfrm>
        </p:spPr>
        <p:txBody>
          <a:bodyPr/>
          <a:lstStyle/>
          <a:p>
            <a:r>
              <a:rPr lang="en-CA" dirty="0"/>
              <a:t>Compatible lone worker devices safeguard employees working at any job site—around the corner or around the world.</a:t>
            </a:r>
          </a:p>
          <a:p>
            <a:endParaRPr lang="en-CA" dirty="0"/>
          </a:p>
        </p:txBody>
      </p:sp>
      <p:pic>
        <p:nvPicPr>
          <p:cNvPr id="6149" name="Picture 5" descr="C:\Users\ejones\Desktop\home_sect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06" y="2510315"/>
            <a:ext cx="6080362" cy="35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99" y="3050949"/>
            <a:ext cx="1461764" cy="3055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99" y="3429000"/>
            <a:ext cx="1475225" cy="2664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8341" y="6097742"/>
            <a:ext cx="13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GeoPro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Mobile App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281" y="6106658"/>
            <a:ext cx="104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Iridium Extreme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4415" y="6142838"/>
            <a:ext cx="119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inReach</a:t>
            </a:r>
            <a:r>
              <a:rPr lang="en-CA" dirty="0"/>
              <a:t> 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2336DA-E92D-4236-8646-66DD38147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508" y="4552043"/>
            <a:ext cx="1194920" cy="1554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941352-16EB-4A49-8694-1D254B4571B8}"/>
              </a:ext>
            </a:extLst>
          </p:cNvPr>
          <p:cNvSpPr txBox="1"/>
          <p:nvPr/>
        </p:nvSpPr>
        <p:spPr>
          <a:xfrm>
            <a:off x="4397828" y="6090842"/>
            <a:ext cx="169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GeoPro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Safety Wearable</a:t>
            </a:r>
          </a:p>
        </p:txBody>
      </p:sp>
    </p:spTree>
    <p:extLst>
      <p:ext uri="{BB962C8B-B14F-4D97-AF65-F5344CB8AC3E}">
        <p14:creationId xmlns:p14="http://schemas.microsoft.com/office/powerpoint/2010/main" val="2851631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GeoPro</a:t>
            </a:r>
            <a:r>
              <a:rPr lang="en-CA" sz="2400" dirty="0"/>
              <a:t>: </a:t>
            </a:r>
            <a:r>
              <a:rPr lang="en-CA" sz="2400" dirty="0" err="1"/>
              <a:t>inReach</a:t>
            </a:r>
            <a:r>
              <a:rPr lang="en-CA" sz="2400" dirty="0"/>
              <a:t> SE Features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6738" y="1683059"/>
            <a:ext cx="7626769" cy="4725988"/>
          </a:xfrm>
        </p:spPr>
        <p:txBody>
          <a:bodyPr>
            <a:normAutofit fontScale="77500" lnSpcReduction="20000"/>
          </a:bodyPr>
          <a:lstStyle/>
          <a:p>
            <a:r>
              <a:rPr lang="en-CA" sz="2600" dirty="0"/>
              <a:t>For job sites with no reliable landline or cellular coverage, </a:t>
            </a:r>
            <a:r>
              <a:rPr lang="en-CA" sz="2600" dirty="0" err="1"/>
              <a:t>inReach</a:t>
            </a:r>
            <a:r>
              <a:rPr lang="en-CA" sz="2600" dirty="0"/>
              <a:t> SE is an award-winning two-way satellite communicator with 100% global coverage. </a:t>
            </a:r>
          </a:p>
          <a:p>
            <a:endParaRPr lang="en-CA" dirty="0"/>
          </a:p>
          <a:p>
            <a:r>
              <a:rPr lang="en-CA" dirty="0"/>
              <a:t>Work alone safety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Two-way SOS alerting, with the ability to confirm or cancel emergencies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Two-way text messaging via email and SMS (160 characters)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Easy check-in (with automated reminders)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Easily share your journey or GPS location with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Designed to withstand the rigorous of use outdoors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Long lasting rechargeable battery (100 hours in 10 minute tracking mode)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Compatible safety monitoring dashboard: </a:t>
            </a:r>
            <a:r>
              <a:rPr lang="en-CA" b="0" dirty="0" err="1"/>
              <a:t>GeoPro</a:t>
            </a:r>
            <a:r>
              <a:rPr lang="en-CA" b="0" dirty="0"/>
              <a:t> and</a:t>
            </a:r>
            <a:br>
              <a:rPr lang="en-CA" b="0" dirty="0"/>
            </a:br>
            <a:r>
              <a:rPr lang="en-CA" b="0" dirty="0" err="1"/>
              <a:t>inReach</a:t>
            </a:r>
            <a:r>
              <a:rPr lang="en-CA" b="0" dirty="0"/>
              <a:t> Enterprise</a:t>
            </a:r>
          </a:p>
          <a:p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07" y="1477817"/>
            <a:ext cx="2380593" cy="4931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31" y="1683059"/>
            <a:ext cx="2314902" cy="712277"/>
          </a:xfrm>
          <a:prstGeom prst="rect">
            <a:avLst/>
          </a:prstGeom>
        </p:spPr>
      </p:pic>
      <p:pic>
        <p:nvPicPr>
          <p:cNvPr id="13" name="Picture 3" descr="C:\Users\ejones\Desktop\OHS_2013_NPOY_rgb_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047" y="2495044"/>
            <a:ext cx="1250431" cy="7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35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err="1"/>
              <a:t>GeoPro</a:t>
            </a:r>
            <a:r>
              <a:rPr lang="en-CA" sz="2400" dirty="0"/>
              <a:t>: Mobile App Features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8" y="1364785"/>
            <a:ext cx="6480608" cy="527516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CA" sz="2000" dirty="0"/>
              <a:t>Employees with reliable cellular coverage can use the </a:t>
            </a:r>
            <a:r>
              <a:rPr lang="en-CA" sz="2000" dirty="0" err="1"/>
              <a:t>GeoPro</a:t>
            </a:r>
            <a:r>
              <a:rPr lang="en-CA" sz="2000" dirty="0"/>
              <a:t> mobile app on their smartphone or tablet. </a:t>
            </a:r>
          </a:p>
          <a:p>
            <a:pPr>
              <a:spcAft>
                <a:spcPts val="600"/>
              </a:spcAft>
            </a:pPr>
            <a:r>
              <a:rPr lang="en-CA" sz="2000" dirty="0"/>
              <a:t>Work alone safety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Two-way SOS alerting, with the ability to confirm or cancel emergencies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Easy check-in with automated reminders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Monitor Me feature for user initiated check-in or higher risk situations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Man down (no motion) detection and alerting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Share your journey or GPS location with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View activity log including message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Notes for user updates and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Quick Call to pre-programmed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My Info for real-time user status (customizable 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b="0" dirty="0"/>
              <a:t>Compatible safety monitoring dashboard: </a:t>
            </a:r>
            <a:r>
              <a:rPr lang="en-CA" sz="1700" b="0" dirty="0" err="1"/>
              <a:t>GeoPro</a:t>
            </a:r>
            <a:endParaRPr lang="en-CA" sz="1700" b="0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AD804-18D4-47FD-8D3C-91F85D37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346" y="1364786"/>
            <a:ext cx="4696430" cy="54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EE76-AEC6-46DA-84D1-6716BEC5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GeoPro</a:t>
            </a:r>
            <a:r>
              <a:rPr lang="en-CA" dirty="0"/>
              <a:t> Safety Wearable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BEACB-7FAC-453F-ADB4-8C6686104C27}"/>
              </a:ext>
            </a:extLst>
          </p:cNvPr>
          <p:cNvSpPr txBox="1"/>
          <p:nvPr/>
        </p:nvSpPr>
        <p:spPr>
          <a:xfrm>
            <a:off x="333196" y="1317625"/>
            <a:ext cx="398630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2F4C"/>
                </a:solidFill>
              </a:rPr>
              <a:t>Wearable: </a:t>
            </a:r>
            <a:r>
              <a:rPr lang="en-US" sz="1600" dirty="0">
                <a:solidFill>
                  <a:srgbClr val="082F4C"/>
                </a:solidFill>
              </a:rPr>
              <a:t>2.5 x 1.8 x 0.67” and 1.5 oz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CA" sz="1600" dirty="0">
                <a:solidFill>
                  <a:srgbClr val="082F4C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82F4C"/>
                </a:solidFill>
              </a:rPr>
              <a:t>Loud audible alerts and voice: </a:t>
            </a:r>
            <a:r>
              <a:rPr lang="en-US" sz="1600" dirty="0">
                <a:solidFill>
                  <a:srgbClr val="082F4C"/>
                </a:solidFill>
              </a:rPr>
              <a:t>Crystal-clear audio quality.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CA" sz="1600" dirty="0">
                <a:solidFill>
                  <a:srgbClr val="082F4C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82F4C"/>
                </a:solidFill>
              </a:rPr>
              <a:t>One-Touch Button Operation:</a:t>
            </a:r>
            <a:r>
              <a:rPr lang="en-US" sz="1600" dirty="0">
                <a:solidFill>
                  <a:srgbClr val="082F4C"/>
                </a:solidFill>
              </a:rPr>
              <a:t> Tap to check-in or long-press to declare an SOS (monitored 24/7 by GEOS) 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CA" sz="1600" dirty="0">
                <a:solidFill>
                  <a:srgbClr val="082F4C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82F4C"/>
                </a:solidFill>
              </a:rPr>
              <a:t>Waterproof</a:t>
            </a:r>
            <a:r>
              <a:rPr lang="en-US" sz="1600" dirty="0">
                <a:solidFill>
                  <a:srgbClr val="082F4C"/>
                </a:solidFill>
              </a:rPr>
              <a:t>: IPX7 (up to 3.3 ft for 30 min)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dirty="0">
                <a:solidFill>
                  <a:srgbClr val="082F4C"/>
                </a:solidFill>
              </a:rPr>
              <a:t> 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GPS Location</a:t>
            </a:r>
            <a:r>
              <a:rPr lang="en-US" sz="1600" dirty="0">
                <a:solidFill>
                  <a:srgbClr val="082F4C"/>
                </a:solidFill>
              </a:rPr>
              <a:t> – Location reporting with configurable intervals.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dirty="0">
                <a:solidFill>
                  <a:srgbClr val="082F4C"/>
                </a:solidFill>
              </a:rPr>
              <a:t> 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Battery Life - </a:t>
            </a:r>
            <a:r>
              <a:rPr lang="en-US" sz="1600" dirty="0">
                <a:solidFill>
                  <a:srgbClr val="082F4C"/>
                </a:solidFill>
              </a:rPr>
              <a:t>72 hours (based on reporting location every 4 h); audible and visual low battery indicators</a:t>
            </a:r>
            <a:endParaRPr lang="en-CA" sz="1600" dirty="0">
              <a:solidFill>
                <a:srgbClr val="082F4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DA9D-ECB1-4CB0-866D-6846D88324CB}"/>
              </a:ext>
            </a:extLst>
          </p:cNvPr>
          <p:cNvSpPr txBox="1"/>
          <p:nvPr/>
        </p:nvSpPr>
        <p:spPr>
          <a:xfrm>
            <a:off x="7655022" y="1316659"/>
            <a:ext cx="398630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2F4C"/>
                </a:solidFill>
              </a:rPr>
              <a:t>SOS alerting:</a:t>
            </a:r>
            <a:r>
              <a:rPr lang="en-US" sz="1600" dirty="0">
                <a:solidFill>
                  <a:srgbClr val="082F4C"/>
                </a:solidFill>
              </a:rPr>
              <a:t> With 24/7 monitoring service included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 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Fall Detection: </a:t>
            </a:r>
            <a:r>
              <a:rPr lang="en-US" sz="1600" dirty="0">
                <a:solidFill>
                  <a:srgbClr val="082F4C"/>
                </a:solidFill>
              </a:rPr>
              <a:t>With three sensitivity settings and built-in cancellation timer to prevent false alarms.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 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Check-in: </a:t>
            </a:r>
            <a:r>
              <a:rPr lang="en-US" sz="1600" dirty="0">
                <a:solidFill>
                  <a:srgbClr val="082F4C"/>
                </a:solidFill>
              </a:rPr>
              <a:t>Easy check-in, with persistent reminders until check-in is completed 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 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Voice-Based Updates</a:t>
            </a:r>
            <a:r>
              <a:rPr lang="en-US" sz="1600" dirty="0">
                <a:solidFill>
                  <a:srgbClr val="082F4C"/>
                </a:solidFill>
              </a:rPr>
              <a:t>: For emergency, check-in, fall detection, battery, and cell signal status 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dirty="0">
                <a:solidFill>
                  <a:srgbClr val="082F4C"/>
                </a:solidFill>
              </a:rPr>
              <a:t> </a:t>
            </a:r>
            <a:endParaRPr lang="en-CA" sz="1600" dirty="0">
              <a:solidFill>
                <a:srgbClr val="082F4C"/>
              </a:solidFill>
            </a:endParaRPr>
          </a:p>
          <a:p>
            <a:r>
              <a:rPr lang="en-US" sz="1600" b="1" dirty="0">
                <a:solidFill>
                  <a:srgbClr val="082F4C"/>
                </a:solidFill>
              </a:rPr>
              <a:t>Protected Phone Number - </a:t>
            </a:r>
            <a:r>
              <a:rPr lang="en-US" sz="1600" dirty="0">
                <a:solidFill>
                  <a:srgbClr val="082F4C"/>
                </a:solidFill>
              </a:rPr>
              <a:t>Only GEOS can call your protected number</a:t>
            </a:r>
            <a:endParaRPr lang="en-CA" sz="1400" dirty="0">
              <a:solidFill>
                <a:srgbClr val="082F4C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2B68CDD-D4FE-4CE3-AE71-DFE369E2A0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98" y="1317625"/>
            <a:ext cx="3082666" cy="44338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48280B86-BD10-4E71-B21A-5EE82DF20666}"/>
              </a:ext>
            </a:extLst>
          </p:cNvPr>
          <p:cNvSpPr txBox="1"/>
          <p:nvPr/>
        </p:nvSpPr>
        <p:spPr>
          <a:xfrm>
            <a:off x="2009389" y="5904832"/>
            <a:ext cx="8173221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CA" sz="1600" b="1" dirty="0">
                <a:solidFill>
                  <a:srgbClr val="082F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lang="en-US" sz="1200" dirty="0">
                <a:solidFill>
                  <a:srgbClr val="082F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A" sz="1400" dirty="0">
                <a:solidFill>
                  <a:srgbClr val="082F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wearable safety device that works with </a:t>
            </a:r>
            <a:r>
              <a:rPr lang="en-CA" sz="1400" dirty="0" err="1">
                <a:solidFill>
                  <a:srgbClr val="082F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GeoPro</a:t>
            </a:r>
            <a:r>
              <a:rPr lang="en-CA" sz="1400" dirty="0">
                <a:solidFill>
                  <a:srgbClr val="082F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features a single multi-function button for check-in and alerting, </a:t>
            </a:r>
            <a:r>
              <a:rPr lang="en-CA" sz="1400" b="1" dirty="0" err="1">
                <a:solidFill>
                  <a:srgbClr val="082F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GeoPro</a:t>
            </a:r>
            <a:r>
              <a:rPr lang="en-CA" sz="1400" b="1" dirty="0">
                <a:solidFill>
                  <a:srgbClr val="082F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Safety Wearable</a:t>
            </a:r>
            <a:r>
              <a:rPr lang="en-CA" sz="1400" dirty="0">
                <a:solidFill>
                  <a:srgbClr val="082F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quickly deployed at a fraction of the cost associated with smartphone-based alternatives, and without the associated user training or privacy concerns.</a:t>
            </a:r>
            <a:endParaRPr lang="en-CA" sz="1600" dirty="0">
              <a:solidFill>
                <a:srgbClr val="082F4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62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Work Alone Monitoring App Comparison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582814876"/>
              </p:ext>
            </p:extLst>
          </p:nvPr>
        </p:nvGraphicFramePr>
        <p:xfrm>
          <a:off x="880269" y="1183640"/>
          <a:ext cx="10431462" cy="5461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7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err="1"/>
                        <a:t>GeoPro</a:t>
                      </a:r>
                      <a:endParaRPr lang="en-CA" sz="2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inReach Enterprise</a:t>
                      </a:r>
                      <a:endParaRPr lang="en-CA" sz="2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Compatible</a:t>
                      </a:r>
                      <a:r>
                        <a:rPr lang="en-CA" sz="1400" baseline="0" dirty="0"/>
                        <a:t> devices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GeoPro Mobile App, Iridium Extreme, inReach SE, inReach Explorer, inReach SE+, inReach Explorer+, SHOUT Nano, SHOUT Nano Touch Screen and more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inReach, inReach SE, inReach Explorer, inReach SE+, inReach Explorer+</a:t>
                      </a:r>
                      <a:endParaRPr lang="en-CA" sz="14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Configurable</a:t>
                      </a:r>
                      <a:br>
                        <a:rPr lang="en-CA" sz="1400" dirty="0"/>
                      </a:br>
                      <a:r>
                        <a:rPr lang="en-CA" sz="1400" baseline="0" dirty="0"/>
                        <a:t>(maps, coordinate system, business rules)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Comprehensive</a:t>
                      </a:r>
                      <a:endParaRPr lang="en-CA" sz="1400" b="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Partially </a:t>
                      </a:r>
                      <a:endParaRPr lang="en-CA" sz="140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SOS alerts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SOS</a:t>
                      </a:r>
                      <a:r>
                        <a:rPr lang="en-CA" sz="1400" baseline="0" dirty="0"/>
                        <a:t> monitoring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GEOS monitoring service</a:t>
                      </a:r>
                      <a:r>
                        <a:rPr lang="en-CA" sz="1400" baseline="0" dirty="0"/>
                        <a:t> </a:t>
                      </a:r>
                    </a:p>
                    <a:p>
                      <a:pPr algn="ctr"/>
                      <a:r>
                        <a:rPr lang="en-CA" sz="1400" baseline="0" dirty="0"/>
                        <a:t>or</a:t>
                      </a:r>
                    </a:p>
                    <a:p>
                      <a:pPr algn="ctr"/>
                      <a:r>
                        <a:rPr lang="en-CA" sz="1400" b="0" dirty="0">
                          <a:solidFill>
                            <a:schemeClr val="dk1"/>
                          </a:solidFill>
                        </a:rPr>
                        <a:t>Direct</a:t>
                      </a:r>
                      <a:r>
                        <a:rPr lang="en-CA" sz="1400" b="0" baseline="0" dirty="0">
                          <a:solidFill>
                            <a:schemeClr val="dk1"/>
                          </a:solidFill>
                        </a:rPr>
                        <a:t>ly by employer</a:t>
                      </a:r>
                    </a:p>
                    <a:p>
                      <a:pPr algn="ctr"/>
                      <a:r>
                        <a:rPr lang="en-CA" sz="1400" b="0" baseline="0" dirty="0">
                          <a:solidFill>
                            <a:schemeClr val="dk1"/>
                          </a:solidFill>
                        </a:rPr>
                        <a:t>(GEOS as backup)</a:t>
                      </a:r>
                      <a:endParaRPr lang="en-CA" sz="1400" b="0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GEOS</a:t>
                      </a:r>
                      <a:r>
                        <a:rPr lang="en-CA" sz="1400" baseline="0" dirty="0">
                          <a:sym typeface="Wingdings"/>
                        </a:rPr>
                        <a:t> monitoring service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aseline="0" dirty="0">
                          <a:sym typeface="Wingdings"/>
                        </a:rPr>
                        <a:t>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aseline="0" dirty="0">
                          <a:sym typeface="Wingdings"/>
                        </a:rPr>
                        <a:t>Directly by employer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Define/manage check-ins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X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Missed check-in alert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X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Track</a:t>
                      </a:r>
                      <a:r>
                        <a:rPr lang="en-CA" sz="1400" baseline="0" dirty="0"/>
                        <a:t>/locate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Export data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Waypoints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err="1"/>
                        <a:t>Geofencing</a:t>
                      </a:r>
                      <a:endParaRPr lang="en-CA" sz="1400" b="1" dirty="0">
                        <a:solidFill>
                          <a:srgbClr val="0736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ym typeface="Wingdings"/>
                        </a:rPr>
                        <a:t>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X</a:t>
                      </a:r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52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Extreme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372528" y="1513127"/>
            <a:ext cx="3357899" cy="4725988"/>
          </a:xfrm>
        </p:spPr>
        <p:txBody>
          <a:bodyPr>
            <a:normAutofit/>
          </a:bodyPr>
          <a:lstStyle/>
          <a:p>
            <a:r>
              <a:rPr lang="en-CA" dirty="0"/>
              <a:t>The First Military-Grade Phone Available to the Consumer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Highest IP rated phone.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0" dirty="0"/>
              <a:t>Offers the best connections even under harsh conditions.</a:t>
            </a:r>
          </a:p>
        </p:txBody>
      </p:sp>
      <p:pic>
        <p:nvPicPr>
          <p:cNvPr id="8" name="Picture 2" descr="L:\marketing\Portal - Images\Iridium\Images-Artwork\IRDM_Extreme_mining_mal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29" y="1193572"/>
            <a:ext cx="6050471" cy="566442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39" y="1383589"/>
            <a:ext cx="1800200" cy="528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459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Q &amp;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CA" dirty="0"/>
              <a:t>Thank You!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Contact:</a:t>
            </a:r>
          </a:p>
          <a:p>
            <a:pPr algn="ctr"/>
            <a:r>
              <a:rPr lang="en-CA" dirty="0"/>
              <a:t>Email:</a:t>
            </a:r>
          </a:p>
          <a:p>
            <a:pPr algn="ctr"/>
            <a:r>
              <a:rPr lang="en-CA" dirty="0"/>
              <a:t>Phone: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510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Extreme Specs</a:t>
            </a: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32" y="1713326"/>
            <a:ext cx="1584177" cy="46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Placeholder 2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07564708"/>
              </p:ext>
            </p:extLst>
          </p:nvPr>
        </p:nvGraphicFramePr>
        <p:xfrm>
          <a:off x="3001991" y="1869859"/>
          <a:ext cx="5680764" cy="43372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614">
                <a:tc>
                  <a:txBody>
                    <a:bodyPr/>
                    <a:lstStyle/>
                    <a:p>
                      <a:r>
                        <a:rPr lang="en-CA" sz="1600" b="0" dirty="0"/>
                        <a:t>Size (including antenna)</a:t>
                      </a:r>
                      <a:endParaRPr lang="en-CA" sz="1600" b="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dirty="0"/>
                        <a:t>140 mm x 60 mm x 27 mm</a:t>
                      </a:r>
                      <a:endParaRPr lang="en-CA" sz="1600" b="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14">
                <a:tc>
                  <a:txBody>
                    <a:bodyPr/>
                    <a:lstStyle/>
                    <a:p>
                      <a:r>
                        <a:rPr lang="en-CA" sz="1600" dirty="0"/>
                        <a:t>Weight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247 g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614">
                <a:tc>
                  <a:txBody>
                    <a:bodyPr/>
                    <a:lstStyle/>
                    <a:p>
                      <a:r>
                        <a:rPr lang="en-CA" sz="1600" dirty="0"/>
                        <a:t>Impact-Resistant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Mil-STD-810F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614">
                <a:tc>
                  <a:txBody>
                    <a:bodyPr/>
                    <a:lstStyle/>
                    <a:p>
                      <a:r>
                        <a:rPr lang="en-CA" sz="1600" dirty="0"/>
                        <a:t>Operating Temperature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-10</a:t>
                      </a:r>
                      <a:r>
                        <a:rPr lang="en-CA" sz="1600" baseline="0" dirty="0"/>
                        <a:t> degrees C to +55 degrees C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614">
                <a:tc>
                  <a:txBody>
                    <a:bodyPr/>
                    <a:lstStyle/>
                    <a:p>
                      <a:r>
                        <a:rPr lang="en-CA" sz="1600" dirty="0"/>
                        <a:t>Ingress Protection (IP)</a:t>
                      </a:r>
                      <a:r>
                        <a:rPr lang="en-CA" sz="1600" baseline="0" dirty="0"/>
                        <a:t> Rating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IP65 (dust and blowing rain)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614">
                <a:tc>
                  <a:txBody>
                    <a:bodyPr/>
                    <a:lstStyle/>
                    <a:p>
                      <a:r>
                        <a:rPr lang="en-CA" sz="1600" dirty="0"/>
                        <a:t>Battery Life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4 hours talk time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787">
                <a:tc>
                  <a:txBody>
                    <a:bodyPr/>
                    <a:lstStyle/>
                    <a:p>
                      <a:r>
                        <a:rPr lang="en-CA" sz="1600" dirty="0"/>
                        <a:t>GPS Fix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Latitude,</a:t>
                      </a:r>
                      <a:r>
                        <a:rPr lang="en-CA" sz="1600" baseline="0" dirty="0"/>
                        <a:t> longitude, altitude, age of fix, number of satellites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614">
                <a:tc>
                  <a:txBody>
                    <a:bodyPr/>
                    <a:lstStyle/>
                    <a:p>
                      <a:r>
                        <a:rPr lang="en-CA" sz="1600" dirty="0"/>
                        <a:t>Communication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Voice and text; keypad entry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614">
                <a:tc>
                  <a:txBody>
                    <a:bodyPr/>
                    <a:lstStyle/>
                    <a:p>
                      <a:r>
                        <a:rPr lang="en-CA" sz="1600" dirty="0"/>
                        <a:t>SOS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Covered SOS button; can be cancelled</a:t>
                      </a:r>
                      <a:endParaRPr lang="en-CA" sz="1600" dirty="0">
                        <a:solidFill>
                          <a:srgbClr val="082D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3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Extreme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0"/>
          </p:nvPr>
        </p:nvSpPr>
        <p:spPr>
          <a:xfrm>
            <a:off x="566737" y="1505035"/>
            <a:ext cx="4895387" cy="4725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/>
              <a:t>Dedicated programmable SOS button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b="0" dirty="0"/>
              <a:t>Location-aware integrated GPS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b="0" dirty="0"/>
              <a:t>Most compact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b="0" dirty="0"/>
              <a:t>10% thinner and 7% lighter than the 9555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b="0" dirty="0"/>
              <a:t>Military-grade resistance to dust, shock, vibration and blowing rain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b="0" dirty="0"/>
              <a:t>Call timers to manage costs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b="0" dirty="0"/>
              <a:t>PIN lock for added security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87" y="1196752"/>
            <a:ext cx="6259513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6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04" y="1196752"/>
            <a:ext cx="5436096" cy="56508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Push-to-talk (PTT)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6737" y="1820624"/>
            <a:ext cx="3545103" cy="4725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dirty="0"/>
              <a:t>Low-Latency, Secure Group Communication at the Push of a Button</a:t>
            </a:r>
          </a:p>
          <a:p>
            <a:endParaRPr lang="en-CA" dirty="0"/>
          </a:p>
        </p:txBody>
      </p:sp>
      <p:pic>
        <p:nvPicPr>
          <p:cNvPr id="2050" name="Picture 2" descr="Iridium Extr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43" y="1253396"/>
            <a:ext cx="235085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4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Iridium Push-to-talk (PTT)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dirty="0"/>
              <a:t>Geographic Reach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Anywhere on Earth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Up to 10 different regions covered by </a:t>
            </a:r>
            <a:r>
              <a:rPr lang="en-CA" dirty="0" err="1"/>
              <a:t>talkgroup</a:t>
            </a:r>
            <a:endParaRPr lang="en-CA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Low Latency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Less than 2 seconds from button push to talking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Less than 500ms once in a call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Telephony and PTT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Either type of communication is supported</a:t>
            </a:r>
          </a:p>
          <a:p>
            <a:pPr marL="742950" lvl="1" indent="-285750">
              <a:lnSpc>
                <a:spcPct val="100000"/>
              </a:lnSpc>
            </a:pPr>
            <a:r>
              <a:rPr lang="en-CA" dirty="0"/>
              <a:t>Depends on device implementation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Unlimited Authorized Participants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dirty="0"/>
              <a:t>May provision an unlimited number of devices into each </a:t>
            </a:r>
            <a:r>
              <a:rPr lang="en-US" dirty="0" err="1"/>
              <a:t>talkgroup</a:t>
            </a:r>
            <a:r>
              <a:rPr lang="en-US" dirty="0"/>
              <a:t> (&gt;10,000 devices)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265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t deck wide tmpl.potx" id="{7343AF33-F157-4F6E-9AB9-DA0B64C7AAA1}" vid="{EB986A05-2305-4A3B-B5EA-6E231F2188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3231</Words>
  <Application>Microsoft Office PowerPoint</Application>
  <PresentationFormat>Widescreen</PresentationFormat>
  <Paragraphs>536</Paragraphs>
  <Slides>50</Slides>
  <Notes>5</Notes>
  <HiddenSlides>18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Office Theme</vt:lpstr>
      <vt:lpstr>PowerPoint Presentation</vt:lpstr>
      <vt:lpstr>Agenda</vt:lpstr>
      <vt:lpstr>Company Overview</vt:lpstr>
      <vt:lpstr>Iridium Coverage</vt:lpstr>
      <vt:lpstr>Iridium Extreme</vt:lpstr>
      <vt:lpstr>Iridium Extreme Specs</vt:lpstr>
      <vt:lpstr>Iridium Extreme Features</vt:lpstr>
      <vt:lpstr>Iridium Push-to-talk (PTT)</vt:lpstr>
      <vt:lpstr>Iridium Push-to-talk (PTT)</vt:lpstr>
      <vt:lpstr>Iridium Push-to-talk (PTT)</vt:lpstr>
      <vt:lpstr>Iridium Push-to-talk (PTT)</vt:lpstr>
      <vt:lpstr>Iridium Push-to-talk (PTT)</vt:lpstr>
      <vt:lpstr>Iridium Push-to-talk (PTT)</vt:lpstr>
      <vt:lpstr>Iridium Push-to-talk (PTT)</vt:lpstr>
      <vt:lpstr>Iridium Push-to-talk (PTT)</vt:lpstr>
      <vt:lpstr>Iridium GO!</vt:lpstr>
      <vt:lpstr>Iridium GO!</vt:lpstr>
      <vt:lpstr>Compare Wi-Fi Hotspot Devices</vt:lpstr>
      <vt:lpstr>Iridium GO! Usage Scenarios</vt:lpstr>
      <vt:lpstr>Iridium GO!</vt:lpstr>
      <vt:lpstr>Iridium GO!</vt:lpstr>
      <vt:lpstr>Business Continuity &amp; Disaster Recovery Solutions (BC/DR)</vt:lpstr>
      <vt:lpstr>BC/DR Communication Solutions</vt:lpstr>
      <vt:lpstr>BC/DR Communication Solutions</vt:lpstr>
      <vt:lpstr>BC/DR Communication Solutions</vt:lpstr>
      <vt:lpstr>BC/DR Communication Solutions</vt:lpstr>
      <vt:lpstr>BC/DR Communication Solutions</vt:lpstr>
      <vt:lpstr>BC/DR Communications Solutions</vt:lpstr>
      <vt:lpstr>BC/DR Communication Solutions</vt:lpstr>
      <vt:lpstr>BC/DR Communication Solutions</vt:lpstr>
      <vt:lpstr>BC/DR Communication Solutions</vt:lpstr>
      <vt:lpstr>BC/DR Communication Solutions</vt:lpstr>
      <vt:lpstr>Work Alone Safety Monitoring Solutions</vt:lpstr>
      <vt:lpstr>inReach Lone Worker Safety Devices</vt:lpstr>
      <vt:lpstr>inReach</vt:lpstr>
      <vt:lpstr>inReach</vt:lpstr>
      <vt:lpstr>inReach</vt:lpstr>
      <vt:lpstr>inReach SE+ Features</vt:lpstr>
      <vt:lpstr>inReach Explorer+ Features</vt:lpstr>
      <vt:lpstr>Earthmate App (for Smartphones)</vt:lpstr>
      <vt:lpstr>inReach Enterprise Web App</vt:lpstr>
      <vt:lpstr>inReach Enterprise Web App</vt:lpstr>
      <vt:lpstr>GeoPro: A Complete Work Alone Safety Solution</vt:lpstr>
      <vt:lpstr>GeoPro: Centralize Alert Management</vt:lpstr>
      <vt:lpstr>GeoPro: Lone Worker Safety Devices and Apps</vt:lpstr>
      <vt:lpstr>GeoPro: inReach SE Features</vt:lpstr>
      <vt:lpstr>GeoPro: Mobile App Features</vt:lpstr>
      <vt:lpstr>GeoPro Safety Wearable</vt:lpstr>
      <vt:lpstr>Work Alone Monitoring App Comparison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Betaneli</dc:creator>
  <cp:lastModifiedBy>Darshit Sojitra</cp:lastModifiedBy>
  <cp:revision>78</cp:revision>
  <dcterms:created xsi:type="dcterms:W3CDTF">2016-03-01T17:17:58Z</dcterms:created>
  <dcterms:modified xsi:type="dcterms:W3CDTF">2024-11-06T21:32:08Z</dcterms:modified>
</cp:coreProperties>
</file>